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307" r:id="rId3"/>
    <p:sldId id="311" r:id="rId4"/>
    <p:sldId id="314" r:id="rId5"/>
    <p:sldId id="308" r:id="rId6"/>
    <p:sldId id="315" r:id="rId7"/>
    <p:sldId id="316" r:id="rId8"/>
    <p:sldId id="313" r:id="rId9"/>
    <p:sldId id="299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1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394" autoAdjust="0"/>
    <p:restoredTop sz="94643" autoAdjust="0"/>
  </p:normalViewPr>
  <p:slideViewPr>
    <p:cSldViewPr snapToGrid="0" snapToObjects="1">
      <p:cViewPr varScale="1">
        <p:scale>
          <a:sx n="104" d="100"/>
          <a:sy n="104" d="100"/>
        </p:scale>
        <p:origin x="142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1A7038-A40B-4961-A717-790BFE313C34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8D12DE-DFF2-447A-B79A-565C2C9B3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41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A51C30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44047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rgbClr val="A51C30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"/>
                <a:cs typeface="Helvetica"/>
              </a:defRPr>
            </a:lvl1pPr>
            <a:lvl2pPr>
              <a:defRPr>
                <a:latin typeface="Helvetica"/>
                <a:cs typeface="Helvetica"/>
              </a:defRPr>
            </a:lvl2pPr>
            <a:lvl3pPr>
              <a:defRPr>
                <a:latin typeface="Helvetica"/>
                <a:cs typeface="Helvetica"/>
              </a:defRPr>
            </a:lvl3pPr>
            <a:lvl4pPr>
              <a:defRPr>
                <a:latin typeface="Helvetica"/>
                <a:cs typeface="Helvetica"/>
              </a:defRPr>
            </a:lvl4pPr>
            <a:lvl5pPr>
              <a:defRPr>
                <a:latin typeface="Helvetica"/>
                <a:cs typeface="Helvetica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8118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rgbClr val="A51C30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Helvetica"/>
                <a:cs typeface="Helvetica"/>
              </a:defRPr>
            </a:lvl1pPr>
            <a:lvl2pPr>
              <a:defRPr sz="2400">
                <a:latin typeface="Helvetica"/>
                <a:cs typeface="Helvetica"/>
              </a:defRPr>
            </a:lvl2pPr>
            <a:lvl3pPr>
              <a:defRPr sz="2000">
                <a:latin typeface="Helvetica"/>
                <a:cs typeface="Helvetica"/>
              </a:defRPr>
            </a:lvl3pPr>
            <a:lvl4pPr>
              <a:defRPr sz="1800">
                <a:latin typeface="Helvetica"/>
                <a:cs typeface="Helvetica"/>
              </a:defRPr>
            </a:lvl4pPr>
            <a:lvl5pPr>
              <a:defRPr sz="1800">
                <a:latin typeface="Helvetica"/>
                <a:cs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Helvetica"/>
                <a:cs typeface="Helvetica"/>
              </a:defRPr>
            </a:lvl1pPr>
            <a:lvl2pPr>
              <a:defRPr sz="2400">
                <a:latin typeface="Helvetica"/>
                <a:cs typeface="Helvetica"/>
              </a:defRPr>
            </a:lvl2pPr>
            <a:lvl3pPr>
              <a:defRPr sz="2000">
                <a:latin typeface="Helvetica"/>
                <a:cs typeface="Helvetica"/>
              </a:defRPr>
            </a:lvl3pPr>
            <a:lvl4pPr>
              <a:defRPr sz="1800">
                <a:latin typeface="Helvetica"/>
                <a:cs typeface="Helvetica"/>
              </a:defRPr>
            </a:lvl4pPr>
            <a:lvl5pPr>
              <a:defRPr sz="1800">
                <a:latin typeface="Helvetica"/>
                <a:cs typeface="Helvetica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98216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rgbClr val="A51C30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00" b="1">
                <a:latin typeface="Helvetica"/>
                <a:cs typeface="Helvetic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1800">
                <a:latin typeface="Helvetica"/>
                <a:cs typeface="Helvetica"/>
              </a:defRPr>
            </a:lvl3pPr>
            <a:lvl4pPr>
              <a:defRPr sz="1600">
                <a:latin typeface="Helvetica"/>
                <a:cs typeface="Helvetica"/>
              </a:defRPr>
            </a:lvl4pPr>
            <a:lvl5pPr>
              <a:defRPr sz="1600">
                <a:latin typeface="Helvetica"/>
                <a:cs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100" b="1">
                <a:latin typeface="Helvetica"/>
                <a:cs typeface="Helvetic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Helvetica"/>
                <a:cs typeface="Helvetica"/>
              </a:defRPr>
            </a:lvl1pPr>
            <a:lvl2pPr>
              <a:defRPr sz="2000">
                <a:latin typeface="Helvetica"/>
                <a:cs typeface="Helvetica"/>
              </a:defRPr>
            </a:lvl2pPr>
            <a:lvl3pPr>
              <a:defRPr sz="1800">
                <a:latin typeface="Helvetica"/>
                <a:cs typeface="Helvetica"/>
              </a:defRPr>
            </a:lvl3pPr>
            <a:lvl4pPr>
              <a:defRPr sz="1600">
                <a:latin typeface="Helvetica"/>
                <a:cs typeface="Helvetica"/>
              </a:defRPr>
            </a:lvl4pPr>
            <a:lvl5pPr>
              <a:defRPr sz="1600">
                <a:latin typeface="Helvetica"/>
                <a:cs typeface="Helvetica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12194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4000">
                <a:solidFill>
                  <a:srgbClr val="A51C30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45330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8089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6437313"/>
            <a:ext cx="9144000" cy="420687"/>
          </a:xfrm>
          <a:prstGeom prst="rect">
            <a:avLst/>
          </a:prstGeom>
          <a:solidFill>
            <a:srgbClr val="A5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51C30"/>
              </a:solidFill>
            </a:endParaRPr>
          </a:p>
        </p:txBody>
      </p:sp>
      <p:pic>
        <p:nvPicPr>
          <p:cNvPr id="12" name="Picture 11" descr="HGSE_shield_rgb.png"/>
          <p:cNvPicPr>
            <a:picLocks noChangeAspect="1"/>
          </p:cNvPicPr>
          <p:nvPr/>
        </p:nvPicPr>
        <p:blipFill>
          <a:blip r:embed="rId8" cstate="email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4123" y="103505"/>
            <a:ext cx="554813" cy="633412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2441577" y="6507838"/>
            <a:ext cx="65801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ITC Franklin Gothic Std Book"/>
              </a:rPr>
              <a:t>What</a:t>
            </a:r>
            <a:r>
              <a:rPr lang="en-US" sz="1100" baseline="0" dirty="0">
                <a:solidFill>
                  <a:schemeClr val="bg1"/>
                </a:solidFill>
                <a:latin typeface="ITC Franklin Gothic Std Book"/>
              </a:rPr>
              <a:t> I Wish I Knew: Advice from Recent Alumni Virtual Session </a:t>
            </a:r>
            <a:r>
              <a:rPr lang="en-US" sz="1100" dirty="0">
                <a:solidFill>
                  <a:schemeClr val="bg1"/>
                </a:solidFill>
                <a:latin typeface="ITC Franklin Gothic Std Book"/>
              </a:rPr>
              <a:t>| June 21, 2016</a:t>
            </a:r>
          </a:p>
        </p:txBody>
      </p:sp>
    </p:spTree>
    <p:extLst>
      <p:ext uri="{BB962C8B-B14F-4D97-AF65-F5344CB8AC3E}">
        <p14:creationId xmlns:p14="http://schemas.microsoft.com/office/powerpoint/2010/main" val="1165751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0" b="14891"/>
          <a:stretch/>
        </p:blipFill>
        <p:spPr>
          <a:xfrm>
            <a:off x="0" y="-498132"/>
            <a:ext cx="9144000" cy="51073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1" y="4216049"/>
            <a:ext cx="9144000" cy="2524125"/>
          </a:xfrm>
          <a:prstGeom prst="rect">
            <a:avLst/>
          </a:prstGeom>
          <a:solidFill>
            <a:srgbClr val="A51C3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A51C3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81217" y="4754140"/>
            <a:ext cx="658018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en-US" sz="44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HGSE Student Council</a:t>
            </a:r>
          </a:p>
          <a:p>
            <a:pPr algn="r"/>
            <a:r>
              <a:rPr lang="en-US" sz="44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Information Session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31" y="4947400"/>
            <a:ext cx="1581480" cy="1238171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510550" y="6345566"/>
            <a:ext cx="8633450" cy="1"/>
          </a:xfrm>
          <a:prstGeom prst="line">
            <a:avLst/>
          </a:prstGeom>
          <a:ln w="6350" cmpd="sng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2081217" y="6417009"/>
            <a:ext cx="65801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500" dirty="0">
                <a:solidFill>
                  <a:schemeClr val="bg1"/>
                </a:solidFill>
                <a:latin typeface="ITC Franklin Gothic Std Book"/>
              </a:rPr>
              <a:t>August </a:t>
            </a:r>
            <a:r>
              <a:rPr lang="en-US" sz="15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3929633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2266"/>
          </a:xfrm>
        </p:spPr>
        <p:txBody>
          <a:bodyPr/>
          <a:lstStyle/>
          <a:p>
            <a:pPr algn="ctr"/>
            <a:r>
              <a:rPr lang="en-US" sz="3200" b="1" dirty="0">
                <a:latin typeface="Helvetica" charset="0"/>
                <a:ea typeface="Helvetica" charset="0"/>
                <a:cs typeface="Helvetica" charset="0"/>
              </a:rPr>
              <a:t>Introducing HGSE Student Council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673" y="866274"/>
            <a:ext cx="9079831" cy="437924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What is Student Council?</a:t>
            </a:r>
          </a:p>
          <a:p>
            <a:pPr lvl="1">
              <a:buFont typeface="Arial" pitchFamily="34" charset="0"/>
              <a:buChar char="•"/>
            </a:pPr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Leadership opportunity to represent student body to shape HGSE student experience</a:t>
            </a:r>
          </a:p>
          <a:p>
            <a:pPr marL="457200" lvl="1" indent="0">
              <a:buNone/>
            </a:pPr>
            <a:endParaRPr lang="en-US" sz="2400" dirty="0">
              <a:latin typeface="Helvetica" charset="0"/>
              <a:ea typeface="Helvetica" charset="0"/>
              <a:cs typeface="Helvetica" charset="0"/>
            </a:endParaRPr>
          </a:p>
          <a:p>
            <a:pPr lvl="1">
              <a:buFont typeface="Arial" pitchFamily="34" charset="0"/>
              <a:buChar char="•"/>
            </a:pPr>
            <a:endParaRPr lang="en-US" sz="2400" dirty="0"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4" name="Picture 2" descr="http://www.baylor.edu/content/imglib/9/1/2/9120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45514"/>
            <a:ext cx="9144000" cy="120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610466" y="6518474"/>
            <a:ext cx="5458119" cy="261610"/>
          </a:xfrm>
          <a:prstGeom prst="rect">
            <a:avLst/>
          </a:prstGeom>
          <a:solidFill>
            <a:srgbClr val="A51C3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HGSE Student Council Information Session | August 2019</a:t>
            </a:r>
          </a:p>
        </p:txBody>
      </p:sp>
    </p:spTree>
    <p:extLst>
      <p:ext uri="{BB962C8B-B14F-4D97-AF65-F5344CB8AC3E}">
        <p14:creationId xmlns:p14="http://schemas.microsoft.com/office/powerpoint/2010/main" val="1821559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2266"/>
          </a:xfrm>
        </p:spPr>
        <p:txBody>
          <a:bodyPr/>
          <a:lstStyle/>
          <a:p>
            <a:pPr algn="ctr"/>
            <a:r>
              <a:rPr lang="en-US" sz="3200" b="1" dirty="0">
                <a:latin typeface="Helvetica" charset="0"/>
                <a:ea typeface="Helvetica" charset="0"/>
                <a:cs typeface="Helvetica" charset="0"/>
              </a:rPr>
              <a:t>Student Council Core Functions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6674" y="1527309"/>
            <a:ext cx="8775032" cy="3803381"/>
          </a:xfrm>
        </p:spPr>
        <p:txBody>
          <a:bodyPr/>
          <a:lstStyle/>
          <a:p>
            <a:pPr marL="457200" indent="-457200" fontAlgn="base">
              <a:buFont typeface="+mj-lt"/>
              <a:buAutoNum type="arabicPeriod"/>
            </a:pPr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Improving the quality of students’ </a:t>
            </a:r>
            <a:r>
              <a:rPr lang="en-US" sz="2400" dirty="0">
                <a:solidFill>
                  <a:srgbClr val="A51C30"/>
                </a:solidFill>
                <a:latin typeface="Helvetica" charset="0"/>
                <a:ea typeface="Helvetica" charset="0"/>
                <a:cs typeface="Helvetica" charset="0"/>
              </a:rPr>
              <a:t>academic, professional,  social, and personal development</a:t>
            </a:r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 while at HGSE;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Acting as </a:t>
            </a:r>
            <a:r>
              <a:rPr lang="en-US" sz="2400" dirty="0">
                <a:solidFill>
                  <a:srgbClr val="A51C30"/>
                </a:solidFill>
                <a:latin typeface="Helvetica" charset="0"/>
                <a:ea typeface="Helvetica" charset="0"/>
                <a:cs typeface="Helvetica" charset="0"/>
              </a:rPr>
              <a:t>liaison</a:t>
            </a:r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 between the students and the faculty/administration; 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sz="2400" dirty="0">
                <a:solidFill>
                  <a:srgbClr val="A51C30"/>
                </a:solidFill>
                <a:latin typeface="Helvetica" charset="0"/>
                <a:ea typeface="Helvetica" charset="0"/>
                <a:cs typeface="Helvetica" charset="0"/>
              </a:rPr>
              <a:t>Advocating</a:t>
            </a:r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 for the incorporation of student views and opinions in the formulation of </a:t>
            </a:r>
            <a:r>
              <a:rPr lang="en-US" sz="2400" dirty="0">
                <a:solidFill>
                  <a:srgbClr val="A51C30"/>
                </a:solidFill>
                <a:latin typeface="Helvetica" charset="0"/>
                <a:ea typeface="Helvetica" charset="0"/>
                <a:cs typeface="Helvetica" charset="0"/>
              </a:rPr>
              <a:t>policies and procedures </a:t>
            </a:r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governing HGSE and Harvard University; and 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sz="2400" dirty="0">
                <a:solidFill>
                  <a:srgbClr val="A51C30"/>
                </a:solidFill>
                <a:latin typeface="Helvetica" charset="0"/>
                <a:ea typeface="Helvetica" charset="0"/>
                <a:cs typeface="Helvetica" charset="0"/>
              </a:rPr>
              <a:t>Promoting and funding</a:t>
            </a:r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 student-initiated academic, professional, personal development and social </a:t>
            </a:r>
            <a:r>
              <a:rPr lang="en-US" sz="2400" dirty="0">
                <a:solidFill>
                  <a:srgbClr val="A51C30"/>
                </a:solidFill>
                <a:latin typeface="Helvetica" charset="0"/>
                <a:ea typeface="Helvetica" charset="0"/>
                <a:cs typeface="Helvetica" charset="0"/>
              </a:rPr>
              <a:t>programs</a:t>
            </a:r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10466" y="6518474"/>
            <a:ext cx="5458119" cy="261610"/>
          </a:xfrm>
          <a:prstGeom prst="rect">
            <a:avLst/>
          </a:prstGeom>
          <a:solidFill>
            <a:srgbClr val="A51C3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HGSE Student Council Information Session | August 2019</a:t>
            </a:r>
          </a:p>
        </p:txBody>
      </p:sp>
    </p:spTree>
    <p:extLst>
      <p:ext uri="{BB962C8B-B14F-4D97-AF65-F5344CB8AC3E}">
        <p14:creationId xmlns:p14="http://schemas.microsoft.com/office/powerpoint/2010/main" val="669921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2266"/>
          </a:xfrm>
        </p:spPr>
        <p:txBody>
          <a:bodyPr/>
          <a:lstStyle/>
          <a:p>
            <a:pPr algn="ctr"/>
            <a:r>
              <a:rPr lang="en-US" sz="3200" b="1" dirty="0">
                <a:latin typeface="Helvetica" charset="0"/>
                <a:ea typeface="Helvetica" charset="0"/>
                <a:cs typeface="Helvetica" charset="0"/>
              </a:rPr>
              <a:t>Student Council Positions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32556"/>
            <a:ext cx="8686800" cy="5597222"/>
          </a:xfrm>
        </p:spPr>
        <p:txBody>
          <a:bodyPr/>
          <a:lstStyle/>
          <a:p>
            <a:r>
              <a:rPr lang="en-US" sz="2800" dirty="0">
                <a:latin typeface="Helvetica" charset="0"/>
                <a:ea typeface="Helvetica" charset="0"/>
                <a:cs typeface="Helvetica" charset="0"/>
              </a:rPr>
              <a:t>15-18 </a:t>
            </a:r>
            <a:r>
              <a:rPr lang="en-US" sz="2800" dirty="0">
                <a:solidFill>
                  <a:srgbClr val="A51C30"/>
                </a:solidFill>
                <a:latin typeface="Helvetica" charset="0"/>
                <a:ea typeface="Helvetica" charset="0"/>
                <a:cs typeface="Helvetica" charset="0"/>
              </a:rPr>
              <a:t>Program Senators </a:t>
            </a:r>
            <a:r>
              <a:rPr lang="en-US" sz="2800" dirty="0">
                <a:latin typeface="Helvetica" charset="0"/>
                <a:ea typeface="Helvetica" charset="0"/>
                <a:cs typeface="Helvetica" charset="0"/>
              </a:rPr>
              <a:t>elected by their cohort</a:t>
            </a:r>
          </a:p>
          <a:p>
            <a:pPr lvl="1"/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One senator per masters degree program (13)</a:t>
            </a:r>
          </a:p>
          <a:p>
            <a:pPr lvl="1"/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One or two senators per doctoral program (2-4)</a:t>
            </a:r>
          </a:p>
          <a:p>
            <a:pPr lvl="1"/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One senator from the Certificate of Advanced Study (CAS) program</a:t>
            </a:r>
          </a:p>
          <a:p>
            <a:r>
              <a:rPr lang="en-US" sz="2800" dirty="0">
                <a:latin typeface="Helvetica" charset="0"/>
                <a:ea typeface="Helvetica" charset="0"/>
                <a:cs typeface="Helvetica" charset="0"/>
              </a:rPr>
              <a:t>1 </a:t>
            </a:r>
            <a:r>
              <a:rPr lang="en-US" sz="2800" dirty="0">
                <a:solidFill>
                  <a:srgbClr val="A51C30"/>
                </a:solidFill>
                <a:latin typeface="Helvetica" charset="0"/>
                <a:ea typeface="Helvetica" charset="0"/>
                <a:cs typeface="Helvetica" charset="0"/>
              </a:rPr>
              <a:t>Voting Member of Harvard Graduate Council </a:t>
            </a:r>
            <a:r>
              <a:rPr lang="en-US" sz="2800" dirty="0">
                <a:latin typeface="Helvetica" charset="0"/>
                <a:ea typeface="Helvetica" charset="0"/>
                <a:cs typeface="Helvetica" charset="0"/>
              </a:rPr>
              <a:t>elected at-large by whole student body (1)</a:t>
            </a:r>
          </a:p>
          <a:p>
            <a:r>
              <a:rPr lang="en-US" sz="2800" dirty="0">
                <a:latin typeface="Helvetica" charset="0"/>
                <a:ea typeface="Helvetica" charset="0"/>
                <a:cs typeface="Helvetica" charset="0"/>
              </a:rPr>
              <a:t>All </a:t>
            </a:r>
            <a:r>
              <a:rPr lang="en-US" sz="2800" dirty="0">
                <a:solidFill>
                  <a:srgbClr val="A51C30"/>
                </a:solidFill>
                <a:latin typeface="Helvetica" charset="0"/>
                <a:ea typeface="Helvetica" charset="0"/>
                <a:cs typeface="Helvetica" charset="0"/>
              </a:rPr>
              <a:t>Officer</a:t>
            </a:r>
            <a:r>
              <a:rPr lang="en-US" sz="2800" dirty="0">
                <a:latin typeface="Helvetica" charset="0"/>
                <a:ea typeface="Helvetica" charset="0"/>
                <a:cs typeface="Helvetica" charset="0"/>
              </a:rPr>
              <a:t> positions are elected from within the Student Council </a:t>
            </a:r>
          </a:p>
          <a:p>
            <a:pPr lvl="1"/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Executive Chair &amp; Vice Chair</a:t>
            </a:r>
          </a:p>
          <a:p>
            <a:pPr lvl="1"/>
            <a:r>
              <a:rPr lang="en-US" sz="2400" dirty="0">
                <a:latin typeface="Helvetica" charset="0"/>
                <a:ea typeface="Helvetica" charset="0"/>
                <a:cs typeface="Helvetica" charset="0"/>
              </a:rPr>
              <a:t>3 Committee Chairs: Programming &amp; Events; Communications &amp; Outreach; Student Advocacy &amp; Issues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800100" y="156483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10466" y="6518474"/>
            <a:ext cx="5458119" cy="261610"/>
          </a:xfrm>
          <a:prstGeom prst="rect">
            <a:avLst/>
          </a:prstGeom>
          <a:solidFill>
            <a:srgbClr val="A51C3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HGSE Student Council Information Session | August 2019</a:t>
            </a:r>
          </a:p>
        </p:txBody>
      </p:sp>
    </p:spTree>
    <p:extLst>
      <p:ext uri="{BB962C8B-B14F-4D97-AF65-F5344CB8AC3E}">
        <p14:creationId xmlns:p14="http://schemas.microsoft.com/office/powerpoint/2010/main" val="57771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2266"/>
          </a:xfrm>
        </p:spPr>
        <p:txBody>
          <a:bodyPr/>
          <a:lstStyle/>
          <a:p>
            <a:pPr algn="ctr"/>
            <a:r>
              <a:rPr lang="en-US" sz="3200" b="1" dirty="0">
                <a:latin typeface="Helvetica" charset="0"/>
                <a:ea typeface="Helvetica" charset="0"/>
                <a:cs typeface="Helvetica" charset="0"/>
              </a:rPr>
              <a:t>Overview of Student Council Structure</a:t>
            </a: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800100" y="156483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00" y="891298"/>
            <a:ext cx="7577700" cy="55016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610466" y="6518474"/>
            <a:ext cx="5458119" cy="261610"/>
          </a:xfrm>
          <a:prstGeom prst="rect">
            <a:avLst/>
          </a:prstGeom>
          <a:solidFill>
            <a:srgbClr val="A51C3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HGSE Student Council Information Session | August 2019</a:t>
            </a:r>
          </a:p>
        </p:txBody>
      </p:sp>
    </p:spTree>
    <p:extLst>
      <p:ext uri="{BB962C8B-B14F-4D97-AF65-F5344CB8AC3E}">
        <p14:creationId xmlns:p14="http://schemas.microsoft.com/office/powerpoint/2010/main" val="598883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4874"/>
            <a:ext cx="8229600" cy="5031289"/>
          </a:xfrm>
        </p:spPr>
        <p:txBody>
          <a:bodyPr/>
          <a:lstStyle/>
          <a:p>
            <a:pPr marL="0" indent="0">
              <a:buNone/>
            </a:pPr>
            <a:r>
              <a:rPr lang="en-US" sz="2400" i="1" dirty="0"/>
              <a:t>**Encourage you to review Constitution &amp; Bylaws on website. 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Attend weekly Council Meetings </a:t>
            </a:r>
          </a:p>
          <a:p>
            <a:pPr lvl="1"/>
            <a:r>
              <a:rPr lang="en-US" sz="2000" dirty="0"/>
              <a:t>Follow-up with your cohorts</a:t>
            </a:r>
          </a:p>
          <a:p>
            <a:r>
              <a:rPr lang="en-US" sz="2400" dirty="0"/>
              <a:t>Fulfill your committee obligations</a:t>
            </a:r>
          </a:p>
          <a:p>
            <a:pPr lvl="1"/>
            <a:r>
              <a:rPr lang="en-US" sz="2000" dirty="0"/>
              <a:t>Determined by you and your Committee Chair</a:t>
            </a:r>
          </a:p>
          <a:p>
            <a:r>
              <a:rPr lang="en-US" sz="2400" dirty="0"/>
              <a:t>If run for Committee Chairs – additional responsibilities</a:t>
            </a:r>
          </a:p>
          <a:p>
            <a:r>
              <a:rPr lang="en-US" sz="2400" dirty="0"/>
              <a:t>If HGC Rep – additional responsibilities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BUT really…depends how much you volunteer for, want to lead</a:t>
            </a:r>
            <a:endParaRPr lang="en-US" sz="18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latin typeface="Helvetica" charset="0"/>
                <a:ea typeface="Helvetica" charset="0"/>
                <a:cs typeface="Helvetica" charset="0"/>
              </a:rPr>
              <a:t>Key Responsibilities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10466" y="6518474"/>
            <a:ext cx="5458119" cy="261610"/>
          </a:xfrm>
          <a:prstGeom prst="rect">
            <a:avLst/>
          </a:prstGeom>
          <a:solidFill>
            <a:srgbClr val="A51C3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HGSE Student Council Information Session | August 2019</a:t>
            </a:r>
          </a:p>
        </p:txBody>
      </p:sp>
    </p:spTree>
    <p:extLst>
      <p:ext uri="{BB962C8B-B14F-4D97-AF65-F5344CB8AC3E}">
        <p14:creationId xmlns:p14="http://schemas.microsoft.com/office/powerpoint/2010/main" val="27222130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/>
          <a:lstStyle/>
          <a:p>
            <a:r>
              <a:rPr lang="en-US" sz="2800" dirty="0"/>
              <a:t>Academic Programs</a:t>
            </a:r>
          </a:p>
          <a:p>
            <a:pPr lvl="1"/>
            <a:r>
              <a:rPr lang="en-US" sz="2000" dirty="0"/>
              <a:t>Breakfast, Lunch, and Tea (BLTs) with faculty</a:t>
            </a:r>
          </a:p>
          <a:p>
            <a:pPr lvl="1"/>
            <a:r>
              <a:rPr lang="en-US" sz="2000" dirty="0"/>
              <a:t>Free Speech and Safe Spaces discussion forum</a:t>
            </a:r>
          </a:p>
          <a:p>
            <a:pPr lvl="1"/>
            <a:r>
              <a:rPr lang="en-US" sz="2000" dirty="0" err="1"/>
              <a:t>EdTALKS</a:t>
            </a:r>
            <a:endParaRPr lang="en-US" sz="2000" dirty="0"/>
          </a:p>
          <a:p>
            <a:r>
              <a:rPr lang="en-US" sz="2800" dirty="0"/>
              <a:t>Social Programs</a:t>
            </a:r>
          </a:p>
          <a:p>
            <a:pPr lvl="1"/>
            <a:r>
              <a:rPr lang="en-US" sz="2000" dirty="0"/>
              <a:t>HGSE Yule Ball</a:t>
            </a:r>
          </a:p>
          <a:p>
            <a:pPr lvl="1"/>
            <a:r>
              <a:rPr lang="en-US" sz="2000" dirty="0"/>
              <a:t>HGSE Field Day </a:t>
            </a:r>
          </a:p>
          <a:p>
            <a:pPr lvl="1"/>
            <a:r>
              <a:rPr lang="en-US" sz="2000" dirty="0"/>
              <a:t>Volunteering </a:t>
            </a:r>
          </a:p>
          <a:p>
            <a:r>
              <a:rPr lang="en-US" sz="2800" dirty="0"/>
              <a:t>Advocacy Initiatives</a:t>
            </a:r>
          </a:p>
          <a:p>
            <a:pPr lvl="1"/>
            <a:r>
              <a:rPr lang="en-US" sz="2000" dirty="0"/>
              <a:t>Meetings with Dean</a:t>
            </a:r>
          </a:p>
          <a:p>
            <a:pPr lvl="1"/>
            <a:r>
              <a:rPr lang="en-US" sz="2000" dirty="0"/>
              <a:t>Supporting HGC Response to executive order on immigration</a:t>
            </a:r>
          </a:p>
          <a:p>
            <a:pPr lvl="1"/>
            <a:r>
              <a:rPr lang="en-US" sz="2000" dirty="0"/>
              <a:t>Advocating on issues of Information Technology</a:t>
            </a:r>
          </a:p>
          <a:p>
            <a:pPr lvl="1"/>
            <a:endParaRPr lang="en-US" sz="20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b="1" dirty="0">
                <a:latin typeface="Helvetica" charset="0"/>
                <a:ea typeface="Helvetica" charset="0"/>
                <a:cs typeface="Helvetica" charset="0"/>
              </a:rPr>
              <a:t>Examples of Recent Student Council Programs and Initiatives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10466" y="6518474"/>
            <a:ext cx="5458119" cy="261610"/>
          </a:xfrm>
          <a:prstGeom prst="rect">
            <a:avLst/>
          </a:prstGeom>
          <a:solidFill>
            <a:srgbClr val="A51C3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HGSE Student Council Information Session | August 2019</a:t>
            </a:r>
          </a:p>
        </p:txBody>
      </p:sp>
    </p:spTree>
    <p:extLst>
      <p:ext uri="{BB962C8B-B14F-4D97-AF65-F5344CB8AC3E}">
        <p14:creationId xmlns:p14="http://schemas.microsoft.com/office/powerpoint/2010/main" val="4104248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2266"/>
          </a:xfrm>
        </p:spPr>
        <p:txBody>
          <a:bodyPr/>
          <a:lstStyle/>
          <a:p>
            <a:pPr algn="ctr"/>
            <a:r>
              <a:rPr lang="en-US" sz="3200" b="1" dirty="0">
                <a:latin typeface="Helvetica" charset="0"/>
                <a:ea typeface="Helvetica" charset="0"/>
                <a:cs typeface="Helvetica" charset="0"/>
              </a:rPr>
              <a:t>Student Council Committees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58410"/>
              </p:ext>
            </p:extLst>
          </p:nvPr>
        </p:nvGraphicFramePr>
        <p:xfrm>
          <a:off x="176463" y="1056904"/>
          <a:ext cx="8807116" cy="5230610"/>
        </p:xfrm>
        <a:graphic>
          <a:graphicData uri="http://schemas.openxmlformats.org/drawingml/2006/table">
            <a:tbl>
              <a:tblPr/>
              <a:tblGrid>
                <a:gridCol w="33873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19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8438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>
                          <a:solidFill>
                            <a:srgbClr val="000000"/>
                          </a:solidFill>
                          <a:effectLst/>
                          <a:latin typeface="Helvetica" charset="0"/>
                          <a:ea typeface="Helvetica" charset="0"/>
                          <a:cs typeface="Helvetica" charset="0"/>
                        </a:rPr>
                        <a:t>Committee</a:t>
                      </a:r>
                      <a:endParaRPr lang="en-US" sz="1800">
                        <a:effectLst/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marL="63195" marR="63195" marT="63195" marB="63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" charset="0"/>
                          <a:ea typeface="Helvetica" charset="0"/>
                          <a:cs typeface="Helvetica" charset="0"/>
                        </a:rPr>
                        <a:t>Key</a:t>
                      </a:r>
                      <a:r>
                        <a:rPr lang="en-US" sz="20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Helvetica" charset="0"/>
                          <a:ea typeface="Helvetica" charset="0"/>
                          <a:cs typeface="Helvetica" charset="0"/>
                        </a:rPr>
                        <a:t> Responsibilities</a:t>
                      </a:r>
                      <a:endParaRPr lang="en-US" sz="1800" dirty="0">
                        <a:effectLst/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marL="63195" marR="63195" marT="63195" marB="63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025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A51C30"/>
                          </a:solidFill>
                          <a:effectLst/>
                          <a:latin typeface="Helvetica" charset="0"/>
                          <a:ea typeface="Helvetica" charset="0"/>
                          <a:cs typeface="Helvetica" charset="0"/>
                        </a:rPr>
                        <a:t>Executive Committee</a:t>
                      </a:r>
                      <a:endParaRPr lang="en-US" sz="1800" dirty="0">
                        <a:solidFill>
                          <a:srgbClr val="A51C30"/>
                        </a:solidFill>
                        <a:effectLst/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marL="63195" marR="63195" marT="63195" marB="63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Helvetica" charset="0"/>
                          <a:cs typeface="Helvetica" charset="0"/>
                        </a:rPr>
                        <a:t>Coordination of Student Council meetings and governance;</a:t>
                      </a:r>
                      <a:r>
                        <a:rPr lang="en-US" sz="1800" b="0" i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Helvetica" charset="0"/>
                          <a:cs typeface="Helvetica" charset="0"/>
                        </a:rPr>
                        <a:t> </a:t>
                      </a: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Helvetica" charset="0"/>
                          <a:cs typeface="Helvetica" charset="0"/>
                        </a:rPr>
                        <a:t>engagement with admin, faculty, and staff; and liaising with OSA</a:t>
                      </a:r>
                    </a:p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marL="63195" marR="63195" marT="63195" marB="63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025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A51C30"/>
                          </a:solidFill>
                          <a:effectLst/>
                          <a:latin typeface="Helvetica" charset="0"/>
                          <a:ea typeface="Helvetica" charset="0"/>
                          <a:cs typeface="Helvetica" charset="0"/>
                        </a:rPr>
                        <a:t>Programming &amp; Events Committee</a:t>
                      </a:r>
                      <a:endParaRPr lang="en-US" sz="1800" dirty="0">
                        <a:solidFill>
                          <a:srgbClr val="A51C30"/>
                        </a:solidFill>
                        <a:effectLst/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marL="63195" marR="63195" marT="63195" marB="63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Helvetica" charset="0"/>
                          <a:cs typeface="Helvetica" charset="0"/>
                        </a:rPr>
                        <a:t>Coordinating academic, social, and wellness activities and programs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marL="63195" marR="63195" marT="63195" marB="63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0256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A51C30"/>
                          </a:solidFill>
                          <a:effectLst/>
                          <a:latin typeface="Helvetica" charset="0"/>
                          <a:ea typeface="Helvetica" charset="0"/>
                          <a:cs typeface="Helvetica" charset="0"/>
                        </a:rPr>
                        <a:t>Communications &amp; Outreach Committee</a:t>
                      </a:r>
                      <a:endParaRPr lang="en-US" sz="1800" dirty="0">
                        <a:solidFill>
                          <a:srgbClr val="A51C30"/>
                        </a:solidFill>
                        <a:effectLst/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marL="63195" marR="63195" marT="63195" marB="63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Helvetica" charset="0"/>
                          <a:cs typeface="Helvetica" charset="0"/>
                        </a:rPr>
                        <a:t>Coordinating communication between the Student Council and the student body</a:t>
                      </a:r>
                    </a:p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marL="63195" marR="63195" marT="63195" marB="63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72073">
                <a:tc>
                  <a:txBody>
                    <a:bodyPr/>
                    <a:lstStyle/>
                    <a:p>
                      <a:pPr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A51C30"/>
                          </a:solidFill>
                          <a:effectLst/>
                          <a:latin typeface="Helvetica" charset="0"/>
                          <a:ea typeface="Helvetica" charset="0"/>
                          <a:cs typeface="Helvetica" charset="0"/>
                        </a:rPr>
                        <a:t>Student Advocacy &amp; Issues Committee</a:t>
                      </a:r>
                      <a:endParaRPr lang="en-US" sz="1800" dirty="0">
                        <a:solidFill>
                          <a:srgbClr val="A51C30"/>
                        </a:solidFill>
                        <a:effectLst/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marL="63195" marR="63195" marT="63195" marB="63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Helvetica" charset="0"/>
                          <a:ea typeface="Helvetica" charset="0"/>
                          <a:cs typeface="Helvetica" charset="0"/>
                        </a:rPr>
                        <a:t>Ascertaining student opinion and concern on academic, social matters, and community issues and leading conversations about potential action to advocate on behalf of students</a:t>
                      </a:r>
                    </a:p>
                    <a:p>
                      <a:pPr algn="just" rtl="0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Helvetica" charset="0"/>
                        <a:ea typeface="Helvetica" charset="0"/>
                        <a:cs typeface="Helvetica" charset="0"/>
                      </a:endParaRPr>
                    </a:p>
                  </a:txBody>
                  <a:tcPr marL="63195" marR="63195" marT="63195" marB="6319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800100" y="156483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10466" y="6518474"/>
            <a:ext cx="5458119" cy="261610"/>
          </a:xfrm>
          <a:prstGeom prst="rect">
            <a:avLst/>
          </a:prstGeom>
          <a:solidFill>
            <a:srgbClr val="A51C3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HGSE Student Council Information Session | August 2019</a:t>
            </a:r>
          </a:p>
        </p:txBody>
      </p:sp>
    </p:spTree>
    <p:extLst>
      <p:ext uri="{BB962C8B-B14F-4D97-AF65-F5344CB8AC3E}">
        <p14:creationId xmlns:p14="http://schemas.microsoft.com/office/powerpoint/2010/main" val="1360560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82266"/>
          </a:xfrm>
        </p:spPr>
        <p:txBody>
          <a:bodyPr/>
          <a:lstStyle/>
          <a:p>
            <a:pPr algn="ctr"/>
            <a:r>
              <a:rPr lang="en-US" sz="3200" b="1" dirty="0">
                <a:latin typeface="Helvetica" charset="0"/>
                <a:ea typeface="Helvetica" charset="0"/>
                <a:cs typeface="Helvetica" charset="0"/>
              </a:rPr>
              <a:t>Student Council Election Timeline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056905"/>
            <a:ext cx="8686801" cy="3948232"/>
          </a:xfrm>
        </p:spPr>
        <p:txBody>
          <a:bodyPr/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b="1" dirty="0">
                <a:latin typeface="Helvetica" charset="0"/>
                <a:ea typeface="Helvetica" charset="0"/>
                <a:cs typeface="Helvetica" charset="0"/>
              </a:rPr>
              <a:t>Nomination period: </a:t>
            </a:r>
            <a:r>
              <a:rPr lang="en-US" sz="2800" dirty="0">
                <a:latin typeface="Helvetica" charset="0"/>
                <a:ea typeface="Helvetica" charset="0"/>
                <a:cs typeface="Helvetica" charset="0"/>
              </a:rPr>
              <a:t>Now </a:t>
            </a:r>
            <a:r>
              <a:rPr lang="mr-IN" sz="2800" dirty="0">
                <a:latin typeface="Helvetica" charset="0"/>
                <a:ea typeface="Helvetica" charset="0"/>
                <a:cs typeface="Helvetica" charset="0"/>
              </a:rPr>
              <a:t>–</a:t>
            </a:r>
            <a:r>
              <a:rPr lang="en-US" sz="2800" dirty="0"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2800" dirty="0">
                <a:solidFill>
                  <a:srgbClr val="A51C30"/>
                </a:solidFill>
                <a:latin typeface="Helvetica" charset="0"/>
                <a:ea typeface="Helvetica" charset="0"/>
                <a:cs typeface="Helvetica" charset="0"/>
              </a:rPr>
              <a:t>August 30</a:t>
            </a:r>
            <a:r>
              <a:rPr lang="en-US" sz="2800" baseline="30000" dirty="0">
                <a:solidFill>
                  <a:srgbClr val="A51C30"/>
                </a:solidFill>
                <a:latin typeface="Helvetica" charset="0"/>
                <a:ea typeface="Helvetica" charset="0"/>
                <a:cs typeface="Helvetica" charset="0"/>
              </a:rPr>
              <a:t>th</a:t>
            </a:r>
            <a:r>
              <a:rPr lang="en-US" sz="2800" dirty="0">
                <a:solidFill>
                  <a:srgbClr val="A51C30"/>
                </a:solidFill>
                <a:latin typeface="Helvetica" charset="0"/>
                <a:ea typeface="Helvetica" charset="0"/>
                <a:cs typeface="Helvetica" charset="0"/>
              </a:rPr>
              <a:t> @ 12 noon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b="1" dirty="0">
                <a:latin typeface="Helvetica" charset="0"/>
                <a:ea typeface="Helvetica" charset="0"/>
                <a:cs typeface="Helvetica" charset="0"/>
              </a:rPr>
              <a:t>General Elections: </a:t>
            </a:r>
            <a:r>
              <a:rPr lang="en-US" sz="2800" dirty="0">
                <a:latin typeface="Helvetica" charset="0"/>
                <a:ea typeface="Helvetica" charset="0"/>
                <a:cs typeface="Helvetica" charset="0"/>
              </a:rPr>
              <a:t>Friday, August 30</a:t>
            </a:r>
            <a:r>
              <a:rPr lang="en-US" sz="2800" baseline="30000" dirty="0">
                <a:latin typeface="Helvetica" charset="0"/>
                <a:ea typeface="Helvetica" charset="0"/>
                <a:cs typeface="Helvetica" charset="0"/>
              </a:rPr>
              <a:t>th</a:t>
            </a:r>
            <a:r>
              <a:rPr lang="en-US" sz="2800" dirty="0">
                <a:latin typeface="Helvetica" charset="0"/>
                <a:ea typeface="Helvetica" charset="0"/>
                <a:cs typeface="Helvetica" charset="0"/>
              </a:rPr>
              <a:t> through Tuesday, September 3</a:t>
            </a:r>
            <a:r>
              <a:rPr lang="en-US" sz="2800" baseline="30000" dirty="0">
                <a:latin typeface="Helvetica" charset="0"/>
                <a:ea typeface="Helvetica" charset="0"/>
                <a:cs typeface="Helvetica" charset="0"/>
              </a:rPr>
              <a:t>rd</a:t>
            </a:r>
            <a:r>
              <a:rPr lang="en-US" sz="2800" dirty="0">
                <a:latin typeface="Helvetica" charset="0"/>
                <a:ea typeface="Helvetica" charset="0"/>
                <a:cs typeface="Helvetica" charset="0"/>
              </a:rPr>
              <a:t>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b="1" dirty="0">
                <a:latin typeface="Helvetica" charset="0"/>
                <a:ea typeface="Helvetica" charset="0"/>
                <a:cs typeface="Helvetica" charset="0"/>
              </a:rPr>
              <a:t>Fall Retreat: </a:t>
            </a:r>
            <a:r>
              <a:rPr lang="en-US" sz="2800" dirty="0">
                <a:solidFill>
                  <a:srgbClr val="A51C30"/>
                </a:solidFill>
                <a:latin typeface="Helvetica" charset="0"/>
                <a:ea typeface="Helvetica" charset="0"/>
                <a:cs typeface="Helvetica" charset="0"/>
              </a:rPr>
              <a:t>September 7</a:t>
            </a:r>
            <a:r>
              <a:rPr lang="en-US" sz="2800" baseline="30000" dirty="0">
                <a:solidFill>
                  <a:srgbClr val="A51C30"/>
                </a:solidFill>
                <a:latin typeface="Helvetica" charset="0"/>
                <a:ea typeface="Helvetica" charset="0"/>
                <a:cs typeface="Helvetica" charset="0"/>
              </a:rPr>
              <a:t>th</a:t>
            </a:r>
            <a:r>
              <a:rPr lang="en-US" sz="2800" dirty="0">
                <a:solidFill>
                  <a:srgbClr val="A51C30"/>
                </a:solidFill>
                <a:latin typeface="Helvetica" charset="0"/>
                <a:ea typeface="Helvetica" charset="0"/>
                <a:cs typeface="Helvetica" charset="0"/>
              </a:rPr>
              <a:t> 9am-2pm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en-US" sz="2800" b="1" dirty="0">
                <a:latin typeface="Helvetica" charset="0"/>
                <a:ea typeface="Helvetica" charset="0"/>
                <a:cs typeface="Helvetica" charset="0"/>
              </a:rPr>
              <a:t>First Meeting/Officer Elections</a:t>
            </a:r>
            <a:r>
              <a:rPr lang="en-US" sz="2800" dirty="0">
                <a:latin typeface="Helvetica" charset="0"/>
                <a:ea typeface="Helvetica" charset="0"/>
                <a:cs typeface="Helvetica" charset="0"/>
              </a:rPr>
              <a:t>: </a:t>
            </a:r>
            <a:r>
              <a:rPr lang="en-US" sz="2800" dirty="0">
                <a:solidFill>
                  <a:srgbClr val="A51C30"/>
                </a:solidFill>
                <a:latin typeface="Helvetica" charset="0"/>
                <a:ea typeface="Helvetica" charset="0"/>
                <a:cs typeface="Helvetica" charset="0"/>
              </a:rPr>
              <a:t>September 12</a:t>
            </a:r>
          </a:p>
        </p:txBody>
      </p:sp>
      <p:pic>
        <p:nvPicPr>
          <p:cNvPr id="4" name="Picture 2" descr="http://www.baylor.edu/content/imglib/9/1/2/91202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45514"/>
            <a:ext cx="9144000" cy="120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610466" y="6518474"/>
            <a:ext cx="5458119" cy="261610"/>
          </a:xfrm>
          <a:prstGeom prst="rect">
            <a:avLst/>
          </a:prstGeom>
          <a:solidFill>
            <a:srgbClr val="A51C30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1100" dirty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HGSE Student Council Information Session | August 2019</a:t>
            </a:r>
          </a:p>
        </p:txBody>
      </p:sp>
    </p:spTree>
    <p:extLst>
      <p:ext uri="{BB962C8B-B14F-4D97-AF65-F5344CB8AC3E}">
        <p14:creationId xmlns:p14="http://schemas.microsoft.com/office/powerpoint/2010/main" val="1448183379"/>
      </p:ext>
    </p:extLst>
  </p:cSld>
  <p:clrMapOvr>
    <a:masterClrMapping/>
  </p:clrMapOvr>
</p:sld>
</file>

<file path=ppt/theme/theme1.xml><?xml version="1.0" encoding="utf-8"?>
<a:theme xmlns:a="http://schemas.openxmlformats.org/drawingml/2006/main" name="HGSE_template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7379</TotalTime>
  <Words>500</Words>
  <Application>Microsoft Office PowerPoint</Application>
  <PresentationFormat>On-screen Show (4:3)</PresentationFormat>
  <Paragraphs>72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Helvetica</vt:lpstr>
      <vt:lpstr>ITC Franklin Gothic Std Book</vt:lpstr>
      <vt:lpstr>HGSE_template2</vt:lpstr>
      <vt:lpstr>PowerPoint Presentation</vt:lpstr>
      <vt:lpstr>Introducing HGSE Student Council</vt:lpstr>
      <vt:lpstr>Student Council Core Functions</vt:lpstr>
      <vt:lpstr>Student Council Positions</vt:lpstr>
      <vt:lpstr>Overview of Student Council Structure</vt:lpstr>
      <vt:lpstr>Key Responsibilities</vt:lpstr>
      <vt:lpstr>Examples of Recent Student Council Programs and Initiatives</vt:lpstr>
      <vt:lpstr>Student Council Committees</vt:lpstr>
      <vt:lpstr>Student Council Election Timeline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Paula Telch</dc:creator>
  <cp:lastModifiedBy>Boehm, Kevin Edward</cp:lastModifiedBy>
  <cp:revision>75</cp:revision>
  <cp:lastPrinted>2014-10-21T17:32:18Z</cp:lastPrinted>
  <dcterms:created xsi:type="dcterms:W3CDTF">2014-10-21T17:11:38Z</dcterms:created>
  <dcterms:modified xsi:type="dcterms:W3CDTF">2019-08-29T13:08:40Z</dcterms:modified>
</cp:coreProperties>
</file>