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7" r:id="rId3"/>
    <p:sldId id="311" r:id="rId4"/>
    <p:sldId id="314" r:id="rId5"/>
    <p:sldId id="308" r:id="rId6"/>
    <p:sldId id="315" r:id="rId7"/>
    <p:sldId id="316" r:id="rId8"/>
    <p:sldId id="313" r:id="rId9"/>
    <p:sldId id="29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94" autoAdjust="0"/>
    <p:restoredTop sz="94643" autoAdjust="0"/>
  </p:normalViewPr>
  <p:slideViewPr>
    <p:cSldViewPr snapToGrid="0" snapToObjects="1">
      <p:cViewPr varScale="1">
        <p:scale>
          <a:sx n="104" d="100"/>
          <a:sy n="104" d="100"/>
        </p:scale>
        <p:origin x="14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A7038-A40B-4961-A717-790BFE313C34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D12DE-DFF2-447A-B79A-565C2C9B3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41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A51C3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404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A51C3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811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A51C3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982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A51C3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1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121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A51C3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533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08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437313"/>
            <a:ext cx="9144000" cy="420687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1C30"/>
              </a:solidFill>
            </a:endParaRPr>
          </a:p>
        </p:txBody>
      </p:sp>
      <p:pic>
        <p:nvPicPr>
          <p:cNvPr id="12" name="Picture 11" descr="HGSE_shield_rgb.png"/>
          <p:cNvPicPr>
            <a:picLocks noChangeAspect="1"/>
          </p:cNvPicPr>
          <p:nvPr/>
        </p:nvPicPr>
        <p:blipFill>
          <a:blip r:embed="rId8" cstate="email">
            <a:alphaModFix am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4123" y="103505"/>
            <a:ext cx="554813" cy="63341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2441577" y="6507838"/>
            <a:ext cx="6580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ITC Franklin Gothic Std Book"/>
              </a:rPr>
              <a:t>What</a:t>
            </a:r>
            <a:r>
              <a:rPr lang="en-US" sz="1100" baseline="0" dirty="0">
                <a:solidFill>
                  <a:schemeClr val="bg1"/>
                </a:solidFill>
                <a:latin typeface="ITC Franklin Gothic Std Book"/>
              </a:rPr>
              <a:t> I Wish I Knew: Advice from Recent Alumni Virtual Session </a:t>
            </a:r>
            <a:r>
              <a:rPr lang="en-US" sz="1100" dirty="0">
                <a:solidFill>
                  <a:schemeClr val="bg1"/>
                </a:solidFill>
                <a:latin typeface="ITC Franklin Gothic Std Book"/>
              </a:rPr>
              <a:t>| June 21, 2016</a:t>
            </a:r>
          </a:p>
        </p:txBody>
      </p:sp>
    </p:spTree>
    <p:extLst>
      <p:ext uri="{BB962C8B-B14F-4D97-AF65-F5344CB8AC3E}">
        <p14:creationId xmlns:p14="http://schemas.microsoft.com/office/powerpoint/2010/main" val="116575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20" b="14891"/>
          <a:stretch/>
        </p:blipFill>
        <p:spPr>
          <a:xfrm>
            <a:off x="0" y="-498132"/>
            <a:ext cx="9144000" cy="51073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" y="4216049"/>
            <a:ext cx="9144000" cy="2524125"/>
          </a:xfrm>
          <a:prstGeom prst="rect">
            <a:avLst/>
          </a:prstGeom>
          <a:solidFill>
            <a:srgbClr val="A51C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1C3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1217" y="4754140"/>
            <a:ext cx="65801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en-US" sz="44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</a:t>
            </a:r>
          </a:p>
          <a:p>
            <a:pPr algn="r"/>
            <a:r>
              <a:rPr lang="en-US" sz="44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Information Session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31" y="4947400"/>
            <a:ext cx="1581480" cy="1238171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510550" y="6345566"/>
            <a:ext cx="8633450" cy="1"/>
          </a:xfrm>
          <a:prstGeom prst="line">
            <a:avLst/>
          </a:prstGeom>
          <a:ln w="6350" cmpd="sng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81217" y="6417009"/>
            <a:ext cx="658018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>
                <a:solidFill>
                  <a:schemeClr val="bg1"/>
                </a:solidFill>
                <a:latin typeface="ITC Franklin Gothic Std Book"/>
              </a:rPr>
              <a:t>August </a:t>
            </a:r>
            <a:r>
              <a:rPr lang="en-US" sz="15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92963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Introducing HGSE Student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3" y="866274"/>
            <a:ext cx="9079831" cy="437924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What is Student Council?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Leadership opportunity to represent student body to shape HGSE student experience</a:t>
            </a:r>
          </a:p>
          <a:p>
            <a:pPr marL="457200" lvl="1" indent="0">
              <a:buNone/>
            </a:pPr>
            <a:endParaRPr lang="en-US" sz="2400" dirty="0">
              <a:latin typeface="Helvetica" charset="0"/>
              <a:ea typeface="Helvetica" charset="0"/>
              <a:cs typeface="Helvetica" charset="0"/>
            </a:endParaRPr>
          </a:p>
          <a:p>
            <a:pPr lvl="1">
              <a:buFont typeface="Arial" pitchFamily="34" charset="0"/>
              <a:buChar char="•"/>
            </a:pPr>
            <a:endParaRPr lang="en-US" sz="2400" dirty="0">
              <a:latin typeface="Helvetica" charset="0"/>
              <a:ea typeface="Helvetica" charset="0"/>
              <a:cs typeface="Helvetica" charset="0"/>
            </a:endParaRPr>
          </a:p>
        </p:txBody>
      </p:sp>
      <p:pic>
        <p:nvPicPr>
          <p:cNvPr id="4" name="Picture 2" descr="http://www.baylor.edu/content/imglib/9/1/2/91202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5514"/>
            <a:ext cx="9144000" cy="120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182155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Student Council Core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1527309"/>
            <a:ext cx="8775032" cy="3803381"/>
          </a:xfrm>
        </p:spPr>
        <p:txBody>
          <a:bodyPr/>
          <a:lstStyle/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Improving the quality of students’ </a:t>
            </a: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academic, professional,  social, and personal development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 while at HGSE;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Acting as </a:t>
            </a: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liaison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 between the students and the faculty/administration; 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Advocating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 for the incorporation of student views and opinions in the formulation of </a:t>
            </a: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policies and procedures 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governing HGSE and Harvard University; and 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Promoting and funding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 student-initiated academic, professional, personal development and social </a:t>
            </a:r>
            <a:r>
              <a:rPr lang="en-US" sz="24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programs</a:t>
            </a:r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669921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Student Council 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2556"/>
            <a:ext cx="8686800" cy="5597222"/>
          </a:xfrm>
        </p:spPr>
        <p:txBody>
          <a:bodyPr/>
          <a:lstStyle/>
          <a:p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15-18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Program Senators 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elected by their cohort</a:t>
            </a:r>
          </a:p>
          <a:p>
            <a:pPr lvl="1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One senator per masters degree program (13)</a:t>
            </a:r>
          </a:p>
          <a:p>
            <a:pPr lvl="1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One or two senators per doctoral program (2-4)</a:t>
            </a:r>
          </a:p>
          <a:p>
            <a:pPr lvl="1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One senator from the Certificate of Advanced Study (CAS) program</a:t>
            </a:r>
          </a:p>
          <a:p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1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Voting Member of Harvard Graduate Council 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elected at-large by whole student body (1)</a:t>
            </a:r>
          </a:p>
          <a:p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All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Officer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 positions are elected from within the Student Council </a:t>
            </a:r>
          </a:p>
          <a:p>
            <a:pPr lvl="1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Executive Chair &amp; Vice Chair</a:t>
            </a:r>
          </a:p>
          <a:p>
            <a:pPr lvl="1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3 Committee Chairs: Programming &amp; Events; Communications &amp; Outreach; Student Advocacy &amp; Issues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00100" y="156483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5777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Overview of Student Council Structure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00100" y="156483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891298"/>
            <a:ext cx="7577700" cy="55016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598883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4874"/>
            <a:ext cx="8229600" cy="5031289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/>
              <a:t>**Encourage you to review Constitution &amp; Bylaws on website.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Attend weekly Council Meetings </a:t>
            </a:r>
          </a:p>
          <a:p>
            <a:pPr lvl="1"/>
            <a:r>
              <a:rPr lang="en-US" sz="2000" dirty="0"/>
              <a:t>Follow-up with your cohorts</a:t>
            </a:r>
          </a:p>
          <a:p>
            <a:r>
              <a:rPr lang="en-US" sz="2400" dirty="0"/>
              <a:t>Fulfill your committee obligations</a:t>
            </a:r>
          </a:p>
          <a:p>
            <a:pPr lvl="1"/>
            <a:r>
              <a:rPr lang="en-US" sz="2000" dirty="0"/>
              <a:t>Determined by you and your Committee Chair</a:t>
            </a:r>
          </a:p>
          <a:p>
            <a:r>
              <a:rPr lang="en-US" sz="2400" dirty="0"/>
              <a:t>If run for Committee Chairs – additional responsibilities</a:t>
            </a:r>
          </a:p>
          <a:p>
            <a:r>
              <a:rPr lang="en-US" sz="2400" dirty="0"/>
              <a:t>If HGC Rep – additional responsibilities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BUT really…depends how much you volunteer for, want to lead</a:t>
            </a: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Key Responsibilities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272221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sz="2800" dirty="0"/>
              <a:t>Academic Programs</a:t>
            </a:r>
          </a:p>
          <a:p>
            <a:pPr lvl="1"/>
            <a:r>
              <a:rPr lang="en-US" sz="2000" dirty="0"/>
              <a:t>Breakfast, Lunch, and Tea (BLTs) with faculty</a:t>
            </a:r>
          </a:p>
          <a:p>
            <a:pPr lvl="1"/>
            <a:r>
              <a:rPr lang="en-US" sz="2000" dirty="0"/>
              <a:t>Free Speech and Safe Spaces discussion forum</a:t>
            </a:r>
          </a:p>
          <a:p>
            <a:pPr lvl="1"/>
            <a:r>
              <a:rPr lang="en-US" sz="2000" dirty="0" err="1"/>
              <a:t>EdTALKS</a:t>
            </a:r>
            <a:endParaRPr lang="en-US" sz="2000" dirty="0"/>
          </a:p>
          <a:p>
            <a:r>
              <a:rPr lang="en-US" sz="2800" dirty="0"/>
              <a:t>Social Programs</a:t>
            </a:r>
          </a:p>
          <a:p>
            <a:pPr lvl="1"/>
            <a:r>
              <a:rPr lang="en-US" sz="2000" dirty="0"/>
              <a:t>HGSE Yule Ball</a:t>
            </a:r>
          </a:p>
          <a:p>
            <a:pPr lvl="1"/>
            <a:r>
              <a:rPr lang="en-US" sz="2000" dirty="0"/>
              <a:t>HGSE Field Day </a:t>
            </a:r>
          </a:p>
          <a:p>
            <a:pPr lvl="1"/>
            <a:r>
              <a:rPr lang="en-US" sz="2000" dirty="0"/>
              <a:t>Volunteering </a:t>
            </a:r>
          </a:p>
          <a:p>
            <a:r>
              <a:rPr lang="en-US" sz="2800" dirty="0"/>
              <a:t>Advocacy Initiatives</a:t>
            </a:r>
          </a:p>
          <a:p>
            <a:pPr lvl="1"/>
            <a:r>
              <a:rPr lang="en-US" sz="2000" dirty="0"/>
              <a:t>Meetings with Dean</a:t>
            </a:r>
          </a:p>
          <a:p>
            <a:pPr lvl="1"/>
            <a:r>
              <a:rPr lang="en-US" sz="2000" dirty="0"/>
              <a:t>Supporting HGC Response to executive order on immigration</a:t>
            </a:r>
          </a:p>
          <a:p>
            <a:pPr lvl="1"/>
            <a:r>
              <a:rPr lang="en-US" sz="2000" dirty="0"/>
              <a:t>Advocating on issues of Information Technology</a:t>
            </a:r>
          </a:p>
          <a:p>
            <a:pPr lvl="1"/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Examples of Recent Student Council Programs and Initiatives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410424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Student Council Committees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58410"/>
              </p:ext>
            </p:extLst>
          </p:nvPr>
        </p:nvGraphicFramePr>
        <p:xfrm>
          <a:off x="176463" y="1056904"/>
          <a:ext cx="8807116" cy="5230610"/>
        </p:xfrm>
        <a:graphic>
          <a:graphicData uri="http://schemas.openxmlformats.org/drawingml/2006/table">
            <a:tbl>
              <a:tblPr/>
              <a:tblGrid>
                <a:gridCol w="3387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9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43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Committee</a:t>
                      </a:r>
                      <a:endParaRPr lang="en-US" sz="180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Key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 Responsibilities</a:t>
                      </a:r>
                      <a:endParaRPr lang="en-US" sz="1800" dirty="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25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A51C3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Executive Committee</a:t>
                      </a:r>
                      <a:endParaRPr lang="en-US" sz="1800" dirty="0">
                        <a:solidFill>
                          <a:srgbClr val="A51C3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Coordination of Student Council meetings and governance;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 </a:t>
                      </a: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engagement with admin, faculty, and staff; and liaising with OSA</a:t>
                      </a: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025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A51C3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Programming &amp; Events Committee</a:t>
                      </a:r>
                      <a:endParaRPr lang="en-US" sz="1800" dirty="0">
                        <a:solidFill>
                          <a:srgbClr val="A51C3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Coordinating academic, social, and wellness activities and programs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25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A51C3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Communications &amp; Outreach Committee</a:t>
                      </a:r>
                      <a:endParaRPr lang="en-US" sz="1800" dirty="0">
                        <a:solidFill>
                          <a:srgbClr val="A51C3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Coordinating communication between the Student Council and the student body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07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A51C30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Student Advocacy &amp; Issues Committee</a:t>
                      </a:r>
                      <a:endParaRPr lang="en-US" sz="1800" dirty="0">
                        <a:solidFill>
                          <a:srgbClr val="A51C3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Helvetica" charset="0"/>
                          <a:cs typeface="Helvetica" charset="0"/>
                        </a:rPr>
                        <a:t>Ascertaining student opinion and concern on academic, social matters, and community issues and leading conversations about potential action to advocate on behalf of students</a:t>
                      </a: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63195" marR="63195" marT="63195" marB="63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00100" y="156483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1360560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266"/>
          </a:xfrm>
        </p:spPr>
        <p:txBody>
          <a:bodyPr/>
          <a:lstStyle/>
          <a:p>
            <a:pPr algn="ctr"/>
            <a:r>
              <a:rPr lang="en-US" sz="3200" b="1" dirty="0">
                <a:latin typeface="Helvetica" charset="0"/>
                <a:ea typeface="Helvetica" charset="0"/>
                <a:cs typeface="Helvetica" charset="0"/>
              </a:rPr>
              <a:t>Student Council Election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56905"/>
            <a:ext cx="8686801" cy="3948232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dirty="0">
                <a:latin typeface="Helvetica" charset="0"/>
                <a:ea typeface="Helvetica" charset="0"/>
                <a:cs typeface="Helvetica" charset="0"/>
              </a:rPr>
              <a:t>Nomination period: 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Now </a:t>
            </a:r>
            <a:r>
              <a:rPr lang="mr-IN" sz="2800" dirty="0">
                <a:latin typeface="Helvetica" charset="0"/>
                <a:ea typeface="Helvetica" charset="0"/>
                <a:cs typeface="Helvetica" charset="0"/>
              </a:rPr>
              <a:t>–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August 30</a:t>
            </a:r>
            <a:r>
              <a:rPr lang="en-US" sz="2800" baseline="300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 @ 12 noon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dirty="0">
                <a:latin typeface="Helvetica" charset="0"/>
                <a:ea typeface="Helvetica" charset="0"/>
                <a:cs typeface="Helvetica" charset="0"/>
              </a:rPr>
              <a:t>General Elections: 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Friday, August 30</a:t>
            </a:r>
            <a:r>
              <a:rPr lang="en-US" sz="28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 through Tuesday, September 3</a:t>
            </a:r>
            <a:r>
              <a:rPr lang="en-US" sz="2800" baseline="30000" dirty="0">
                <a:latin typeface="Helvetica" charset="0"/>
                <a:ea typeface="Helvetica" charset="0"/>
                <a:cs typeface="Helvetica" charset="0"/>
              </a:rPr>
              <a:t>rd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dirty="0">
                <a:latin typeface="Helvetica" charset="0"/>
                <a:ea typeface="Helvetica" charset="0"/>
                <a:cs typeface="Helvetica" charset="0"/>
              </a:rPr>
              <a:t>Fall Retreat: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September 7</a:t>
            </a:r>
            <a:r>
              <a:rPr lang="en-US" sz="2800" baseline="300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 9am-2pm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dirty="0">
                <a:latin typeface="Helvetica" charset="0"/>
                <a:ea typeface="Helvetica" charset="0"/>
                <a:cs typeface="Helvetica" charset="0"/>
              </a:rPr>
              <a:t>First Meeting/Officer Elections</a:t>
            </a:r>
            <a:r>
              <a:rPr lang="en-US" sz="2800" dirty="0">
                <a:latin typeface="Helvetica" charset="0"/>
                <a:ea typeface="Helvetica" charset="0"/>
                <a:cs typeface="Helvetica" charset="0"/>
              </a:rPr>
              <a:t>: </a:t>
            </a:r>
            <a:r>
              <a:rPr lang="en-US" sz="2800" dirty="0">
                <a:solidFill>
                  <a:srgbClr val="A51C30"/>
                </a:solidFill>
                <a:latin typeface="Helvetica" charset="0"/>
                <a:ea typeface="Helvetica" charset="0"/>
                <a:cs typeface="Helvetica" charset="0"/>
              </a:rPr>
              <a:t>September 12</a:t>
            </a:r>
          </a:p>
        </p:txBody>
      </p:sp>
      <p:pic>
        <p:nvPicPr>
          <p:cNvPr id="4" name="Picture 2" descr="http://www.baylor.edu/content/imglib/9/1/2/91202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5514"/>
            <a:ext cx="9144000" cy="120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610466" y="6518474"/>
            <a:ext cx="5458119" cy="261610"/>
          </a:xfrm>
          <a:prstGeom prst="rect">
            <a:avLst/>
          </a:prstGeom>
          <a:solidFill>
            <a:srgbClr val="A51C3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HGSE Student Council Information Session | August 2019</a:t>
            </a:r>
          </a:p>
        </p:txBody>
      </p:sp>
    </p:spTree>
    <p:extLst>
      <p:ext uri="{BB962C8B-B14F-4D97-AF65-F5344CB8AC3E}">
        <p14:creationId xmlns:p14="http://schemas.microsoft.com/office/powerpoint/2010/main" val="1448183379"/>
      </p:ext>
    </p:extLst>
  </p:cSld>
  <p:clrMapOvr>
    <a:masterClrMapping/>
  </p:clrMapOvr>
</p:sld>
</file>

<file path=ppt/theme/theme1.xml><?xml version="1.0" encoding="utf-8"?>
<a:theme xmlns:a="http://schemas.openxmlformats.org/drawingml/2006/main" name="HGSE_templat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7379</TotalTime>
  <Words>500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</vt:lpstr>
      <vt:lpstr>ITC Franklin Gothic Std Book</vt:lpstr>
      <vt:lpstr>HGSE_template2</vt:lpstr>
      <vt:lpstr>PowerPoint Presentation</vt:lpstr>
      <vt:lpstr>Introducing HGSE Student Council</vt:lpstr>
      <vt:lpstr>Student Council Core Functions</vt:lpstr>
      <vt:lpstr>Student Council Positions</vt:lpstr>
      <vt:lpstr>Overview of Student Council Structure</vt:lpstr>
      <vt:lpstr>Key Responsibilities</vt:lpstr>
      <vt:lpstr>Examples of Recent Student Council Programs and Initiatives</vt:lpstr>
      <vt:lpstr>Student Council Committees</vt:lpstr>
      <vt:lpstr>Student Council Election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Telch</dc:creator>
  <cp:lastModifiedBy>Boehm, Kevin Edward</cp:lastModifiedBy>
  <cp:revision>75</cp:revision>
  <cp:lastPrinted>2014-10-21T17:32:18Z</cp:lastPrinted>
  <dcterms:created xsi:type="dcterms:W3CDTF">2014-10-21T17:11:38Z</dcterms:created>
  <dcterms:modified xsi:type="dcterms:W3CDTF">2019-08-29T13:08:40Z</dcterms:modified>
</cp:coreProperties>
</file>