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4"/>
  </p:notesMasterIdLst>
  <p:sldIdLst>
    <p:sldId id="316" r:id="rId2"/>
    <p:sldId id="317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46" r:id="rId20"/>
    <p:sldId id="335" r:id="rId21"/>
    <p:sldId id="336" r:id="rId22"/>
    <p:sldId id="337" r:id="rId23"/>
    <p:sldId id="338" r:id="rId24"/>
    <p:sldId id="339" r:id="rId25"/>
    <p:sldId id="340" r:id="rId26"/>
    <p:sldId id="342" r:id="rId27"/>
    <p:sldId id="341" r:id="rId28"/>
    <p:sldId id="343" r:id="rId29"/>
    <p:sldId id="344" r:id="rId30"/>
    <p:sldId id="345" r:id="rId31"/>
    <p:sldId id="347" r:id="rId32"/>
    <p:sldId id="34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maint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E6E"/>
    <a:srgbClr val="A51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169" autoAdjust="0"/>
  </p:normalViewPr>
  <p:slideViewPr>
    <p:cSldViewPr snapToGrid="0" snapToObjects="1">
      <p:cViewPr>
        <p:scale>
          <a:sx n="70" d="100"/>
          <a:sy n="70" d="100"/>
        </p:scale>
        <p:origin x="-840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33168-2692-4C04-BE8F-7235F051964F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D6BA-29B9-4A3A-9148-67B698C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DE36-54FE-44F1-9151-E62E2625A76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C8AF6-E82E-4A9F-AD83-91275C5C2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F852C9-DEAA-48D1-90B3-7557A9BD4F9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B32F-365D-4A47-B147-C6DEAEC7E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B1DBC-B691-46F8-ACE9-0328363DED2D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F355-E18F-4558-9AB9-8D922B638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602D1-0B88-452F-8039-A98DC6F9740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53CA-837E-4024-B3C4-0162FC3AA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6DEEA-4D79-4BBF-9E17-A80DB82F627E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6631-6ADA-444A-A3EE-7466B9D9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637E4-3D9E-41FE-A7D6-9C5AE4C61F51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9D7D-472D-4183-A766-6BEA47F41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B64F4-343F-45C7-B963-F8F4E310BE5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5AFF-0144-41DC-AD08-70AC52358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8376F-E6FC-4630-B440-4B84E3B01145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6664-947A-4002-963E-CF4EC0A38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0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6517E-0760-4780-8729-9ACBE33C1D4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146BB-0977-4D78-9B6D-95EE4958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2CED4-BB1D-422F-BF06-F997714B0F5B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7095D-7BAB-4029-BA6B-14C5F1227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8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6DB71-0EBE-4527-AF8C-639BB2AFA48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4/27/2016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1349-B602-44C3-8D5B-0D4072A1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C75CE-4B85-4842-BB26-178E5AA5B748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775"/>
            <a:ext cx="1963707" cy="108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>
            <a:lum bright="70000" contrast="-70000"/>
            <a:alphaModFix/>
          </a:blip>
          <a:srcRect t="10907" b="22368"/>
          <a:stretch/>
        </p:blipFill>
        <p:spPr>
          <a:xfrm>
            <a:off x="7845827" y="5988050"/>
            <a:ext cx="137437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3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parking@harvard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belmontmedical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osa@gse.harvard.edu" TargetMode="External"/><Relationship Id="rId2" Type="http://schemas.openxmlformats.org/officeDocument/2006/relationships/hyperlink" Target="http://isites.harvard.edu/icb/icb.do?keyword=hgse_osa&amp;tabgroupid=icb.tabgroup9965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esident.umbc.ed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98" y="2006467"/>
            <a:ext cx="556358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2172598" y="736477"/>
            <a:ext cx="5563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3600" dirty="0" smtClean="0">
                <a:solidFill>
                  <a:srgbClr val="A51C30"/>
                </a:solidFill>
                <a:latin typeface="Trajan Pro" pitchFamily="18" charset="0"/>
              </a:rPr>
              <a:t>Commencement </a:t>
            </a:r>
            <a:r>
              <a:rPr lang="en-US" sz="3600" dirty="0" smtClean="0">
                <a:solidFill>
                  <a:srgbClr val="A51C30"/>
                </a:solidFill>
                <a:latin typeface="Trajan Pro" pitchFamily="18" charset="0"/>
              </a:rPr>
              <a:t>2016</a:t>
            </a:r>
            <a:endParaRPr lang="en-US" sz="3600" dirty="0">
              <a:solidFill>
                <a:srgbClr val="A51C3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05246" y="1038860"/>
            <a:ext cx="6390377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Tercentenary Theatre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3704" b="5555"/>
          <a:stretch/>
        </p:blipFill>
        <p:spPr bwMode="auto">
          <a:xfrm>
            <a:off x="1536024" y="1993900"/>
            <a:ext cx="6135294" cy="44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93" y="2872192"/>
            <a:ext cx="1365250" cy="137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4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1692" y="1127760"/>
            <a:ext cx="6113931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Entrance to Harvard Yard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48" y="2997820"/>
            <a:ext cx="4291076" cy="2860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Appropriate Regalia: Robe, hood, cap.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Lanyard.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Harvard ID</a:t>
            </a:r>
            <a:endParaRPr lang="en-US" sz="2800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47776" y="1213648"/>
            <a:ext cx="4688958" cy="69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Backpacks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1208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“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No backpacks of any type will be admitted. No bag or item larger than 12” x 12”x 12” will be permitted inside the Yard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.” - HUPD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40" y="3835315"/>
            <a:ext cx="3069804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45488" y="705361"/>
            <a:ext cx="6050136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Morning Exercises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445488" y="1553240"/>
            <a:ext cx="605013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9:45 a.m.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91" y="2575862"/>
            <a:ext cx="4835747" cy="322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4656" y="3061690"/>
            <a:ext cx="2090057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Graduates </a:t>
            </a: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will not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 be awarded their diplomas here.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94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254102" y="1040674"/>
            <a:ext cx="6092666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2" y="3429001"/>
            <a:ext cx="37719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1995714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It is important that you return to HGSE,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as quickly as possible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, in order for our Diploma Ceremony to start on 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7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71060" y="1038860"/>
            <a:ext cx="6124564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76" y="2997201"/>
            <a:ext cx="4555638" cy="303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371060" y="2082800"/>
            <a:ext cx="61245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11:45 a.m. –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12:15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p.m. HGSE Campus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983" y="3426925"/>
            <a:ext cx="2503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There will be signs posted on Appian Way,  Longfellow Hall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Gutman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37387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24222" y="1127760"/>
            <a:ext cx="6071401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EAT: Food will be available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Use the restroom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Line-up in alphabetical order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*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You will not return to the meeting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locations (they will not be locked)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do not leave any personal items behind.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5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17897" y="760346"/>
            <a:ext cx="6177725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941271" y="1682138"/>
            <a:ext cx="6554350" cy="628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Guests may begin sitting under the tent at 9 a.m.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1" y="2616715"/>
            <a:ext cx="5261458" cy="35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4418841" y="482211"/>
            <a:ext cx="3668441" cy="6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Processional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147169" y="1648722"/>
            <a:ext cx="2211783" cy="926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12:30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p.m. Radcliffe Yard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18908" r="39294" b="18337"/>
          <a:stretch/>
        </p:blipFill>
        <p:spPr bwMode="auto">
          <a:xfrm>
            <a:off x="234169" y="139487"/>
            <a:ext cx="3597602" cy="64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1743" y="3189514"/>
            <a:ext cx="329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Graduates will process in alphabetical order by program, and in alphabetical order within their program.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62177" y="744988"/>
            <a:ext cx="3296093" cy="83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Children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48177" y="2439878"/>
            <a:ext cx="3221665" cy="1473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</a:rPr>
              <a:t>Parents are welcome to walk across the stage with their children </a:t>
            </a: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  <a:sym typeface="Wingdings" panose="05000000000000000000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48" y="1669311"/>
            <a:ext cx="2992475" cy="448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6511" y="781837"/>
            <a:ext cx="5579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4000" dirty="0">
                <a:solidFill>
                  <a:srgbClr val="A51C30"/>
                </a:solidFill>
                <a:latin typeface="Trajan Pro" pitchFamily="18" charset="0"/>
              </a:rPr>
              <a:t>Congratulations!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083">
            <a:off x="2126511" y="1972425"/>
            <a:ext cx="557918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75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136604" y="1127760"/>
            <a:ext cx="535901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Photos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82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Students may purchase professional photos; Commencement Photos, Inc. will mail information directly.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30" y="3754957"/>
            <a:ext cx="3914775" cy="2135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60428" y="772312"/>
            <a:ext cx="5879806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University Alumni Exercises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20124" y="21082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2:30 p.m.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Alumni procession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Address by President Faust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Commencement </a:t>
            </a:r>
            <a:r>
              <a:rPr lang="en-US" dirty="0">
                <a:solidFill>
                  <a:sysClr val="windowText" lastClr="000000"/>
                </a:solidFill>
                <a:latin typeface="Georgia" pitchFamily="18" charset="0"/>
              </a:rPr>
              <a:t>speaker </a:t>
            </a: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</a:rPr>
              <a:t>S</a:t>
            </a: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</a:rPr>
              <a:t>teven Spielberg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24" y="4194629"/>
            <a:ext cx="3156857" cy="210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4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593805" y="961774"/>
            <a:ext cx="2785730" cy="696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Tips!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43370" y="185301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Commencement happens, rain or shine.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The dye from regalia may bleed.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Wear comfortable shoes.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Be on time!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16" y="3289005"/>
            <a:ext cx="4000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83441" y="879870"/>
            <a:ext cx="323229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Parking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61095" y="5392911"/>
            <a:ext cx="3370521" cy="916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Harvard University Parking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Smith Campus Center 8th Floor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parking@harvard.edu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617-495-3772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7004" r="16354" b="6971"/>
          <a:stretch/>
        </p:blipFill>
        <p:spPr bwMode="auto">
          <a:xfrm>
            <a:off x="633855" y="1705648"/>
            <a:ext cx="4065735" cy="449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78" y="5039832"/>
            <a:ext cx="493509" cy="493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1097" y="2451816"/>
            <a:ext cx="34768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Available from 6:30 a.m. Wheelchair </a:t>
            </a:r>
            <a:r>
              <a:rPr lang="en-US" dirty="0">
                <a:latin typeface="Georgia" panose="02040502050405020303" pitchFamily="18" charset="0"/>
              </a:rPr>
              <a:t>lift-equipped shuttles will be running </a:t>
            </a:r>
            <a:r>
              <a:rPr lang="en-US" dirty="0" smtClean="0">
                <a:latin typeface="Georgia" panose="02040502050405020303" pitchFamily="18" charset="0"/>
              </a:rPr>
              <a:t>until 8:00 p.m.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40910" y="947006"/>
            <a:ext cx="2902793" cy="71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Tickets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59763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Two/graduate for HU Morning Exercises.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Three/graduate for HU Alumni Exercises.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No tickets required for any HGSE events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Available in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Gutman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Library;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May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16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-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26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8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402419" y="1038860"/>
            <a:ext cx="2519916" cy="68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Regalia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54619"/>
            <a:ext cx="673551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Pre-ordered</a:t>
            </a:r>
          </a:p>
          <a:p>
            <a:pPr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Available at the Harvard Coop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May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19</a:t>
            </a: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/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*</a:t>
            </a:r>
            <a:r>
              <a:rPr lang="en-US" i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Additional $25 late fee</a:t>
            </a: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 </a:t>
            </a: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May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23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-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26</a:t>
            </a:r>
            <a:endParaRPr lang="en-US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62200" y="755620"/>
            <a:ext cx="6133423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/>
              <a:t>Master’s Regalia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68" y="1977656"/>
            <a:ext cx="616426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40429" y="936374"/>
            <a:ext cx="5175955" cy="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Ed.D</a:t>
            </a:r>
            <a:r>
              <a:rPr lang="en-US" sz="3600" dirty="0"/>
              <a:t>. Regalia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4" y="2024321"/>
            <a:ext cx="6096000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329543" y="883211"/>
            <a:ext cx="5322691" cy="65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Ed.L.D</a:t>
            </a:r>
            <a:r>
              <a:rPr lang="en-US" sz="3600" dirty="0"/>
              <a:t>. Regalia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4" name="Picture 2" descr="https://scontent-b.xx.fbcdn.net/hphotos-prn1/t1.0-9/935218_10151697021876387_133799381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64" y="2011420"/>
            <a:ext cx="616257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686062" y="1221293"/>
            <a:ext cx="7457938" cy="83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Access &amp; Disability Services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82024" y="2056810"/>
            <a:ext cx="7086600" cy="181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Students must request accommodations for </a:t>
            </a:r>
            <a:r>
              <a:rPr kumimoji="0" lang="en-US" sz="24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both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University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and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HGSE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events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, as part of the ticket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ordering poll.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3" y="3416838"/>
            <a:ext cx="2661557" cy="25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232836" y="626031"/>
            <a:ext cx="5029201" cy="64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Tuesday,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240971" y="1805762"/>
            <a:ext cx="6988629" cy="374443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Georgia" pitchFamily="18" charset="0"/>
              </a:rPr>
              <a:t>International Students Reception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itchFamily="18" charset="0"/>
              </a:rPr>
              <a:t>	</a:t>
            </a:r>
            <a:r>
              <a:rPr lang="en-US" sz="2000" dirty="0" smtClean="0">
                <a:latin typeface="Georgia" pitchFamily="18" charset="0"/>
              </a:rPr>
              <a:t>3:00 </a:t>
            </a:r>
            <a:r>
              <a:rPr lang="en-US" sz="2000" dirty="0" smtClean="0">
                <a:latin typeface="Georgia" pitchFamily="18" charset="0"/>
              </a:rPr>
              <a:t>– </a:t>
            </a:r>
            <a:r>
              <a:rPr lang="en-US" sz="2000" dirty="0" smtClean="0">
                <a:latin typeface="Georgia" pitchFamily="18" charset="0"/>
              </a:rPr>
              <a:t>4:30 </a:t>
            </a:r>
            <a:r>
              <a:rPr lang="en-US" sz="2000" dirty="0" smtClean="0">
                <a:latin typeface="Georgia" pitchFamily="18" charset="0"/>
              </a:rPr>
              <a:t>p.m. </a:t>
            </a:r>
            <a:r>
              <a:rPr lang="en-US" sz="2000" dirty="0" err="1" smtClean="0">
                <a:latin typeface="Georgia" pitchFamily="18" charset="0"/>
              </a:rPr>
              <a:t>Gutman</a:t>
            </a:r>
            <a:r>
              <a:rPr lang="en-US" sz="2000" dirty="0" smtClean="0">
                <a:latin typeface="Georgia" pitchFamily="18" charset="0"/>
              </a:rPr>
              <a:t> Conference Center</a:t>
            </a:r>
          </a:p>
          <a:p>
            <a:pPr>
              <a:lnSpc>
                <a:spcPct val="150000"/>
              </a:lnSpc>
            </a:pPr>
            <a:endParaRPr lang="en-US" sz="2000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>
                <a:latin typeface="Georgia" pitchFamily="18" charset="0"/>
              </a:rPr>
              <a:t>Showcase of Diversity </a:t>
            </a:r>
            <a:r>
              <a:rPr lang="en-US" sz="2000" b="1" i="1" dirty="0" smtClean="0">
                <a:latin typeface="Georgia" pitchFamily="18" charset="0"/>
              </a:rPr>
              <a:t>&amp; </a:t>
            </a:r>
            <a:r>
              <a:rPr lang="en-US" sz="2000" b="1" i="1" dirty="0">
                <a:latin typeface="Georgia" pitchFamily="18" charset="0"/>
              </a:rPr>
              <a:t>Inclusive </a:t>
            </a:r>
            <a:r>
              <a:rPr lang="en-US" sz="2000" b="1" i="1" dirty="0" smtClean="0">
                <a:latin typeface="Georgia" pitchFamily="18" charset="0"/>
              </a:rPr>
              <a:t>Excellence</a:t>
            </a:r>
            <a:r>
              <a:rPr lang="en-US" sz="2000" b="1" dirty="0" smtClean="0">
                <a:latin typeface="Georgia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Georgia" pitchFamily="18" charset="0"/>
              </a:rPr>
              <a:t>2015 - 2016 </a:t>
            </a:r>
            <a:r>
              <a:rPr lang="en-US" sz="2000" b="1" dirty="0">
                <a:latin typeface="Georgia" pitchFamily="18" charset="0"/>
              </a:rPr>
              <a:t>Student Contributions</a:t>
            </a:r>
            <a:endParaRPr lang="en-US" sz="2000" b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Georgia" pitchFamily="18" charset="0"/>
              </a:rPr>
              <a:t>	</a:t>
            </a:r>
            <a:r>
              <a:rPr lang="en-US" sz="2000" dirty="0" smtClean="0">
                <a:latin typeface="Georgia" pitchFamily="18" charset="0"/>
              </a:rPr>
              <a:t>4:30</a:t>
            </a:r>
            <a:r>
              <a:rPr lang="en-US" sz="2000" i="1" dirty="0" smtClean="0">
                <a:latin typeface="Georgia" pitchFamily="18" charset="0"/>
              </a:rPr>
              <a:t> </a:t>
            </a:r>
            <a:r>
              <a:rPr lang="en-US" sz="2000" dirty="0" smtClean="0">
                <a:latin typeface="Georgia" pitchFamily="18" charset="0"/>
              </a:rPr>
              <a:t>- 6:00 </a:t>
            </a:r>
            <a:r>
              <a:rPr lang="en-US" sz="2000" dirty="0" smtClean="0">
                <a:latin typeface="Georgia" pitchFamily="18" charset="0"/>
              </a:rPr>
              <a:t>p.m. </a:t>
            </a:r>
            <a:r>
              <a:rPr lang="en-US" sz="2000" dirty="0" err="1" smtClean="0">
                <a:latin typeface="Georgia" pitchFamily="18" charset="0"/>
              </a:rPr>
              <a:t>Gutman</a:t>
            </a:r>
            <a:r>
              <a:rPr lang="en-US" sz="2000" dirty="0" smtClean="0">
                <a:latin typeface="Georgia" pitchFamily="18" charset="0"/>
              </a:rPr>
              <a:t> Reading Area</a:t>
            </a: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626242" y="936374"/>
            <a:ext cx="5869382" cy="73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Wheel Chairs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07424" y="20701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Belmont Medical Supplies</a:t>
            </a: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hlinkClick r:id="rId2"/>
              </a:rPr>
              <a:t>www.belmontmedical.com</a:t>
            </a:r>
            <a:endParaRPr lang="en-US" dirty="0" smtClean="0">
              <a:latin typeface="Georgia" pitchFamily="18" charset="0"/>
            </a:endParaRP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185 Belmont St</a:t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Belmont, MA 02478</a:t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(617) 484-3888</a:t>
            </a:r>
            <a:r>
              <a:rPr lang="en-US" sz="2800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/>
            </a:r>
            <a:br>
              <a:rPr lang="en-US" sz="2800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sz="2800" dirty="0"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41" y="3338623"/>
            <a:ext cx="2700669" cy="27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833011" y="762414"/>
            <a:ext cx="3785191" cy="81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Questions?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94724" y="1756901"/>
            <a:ext cx="6839183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</a:rPr>
              <a:t>Office of Student Affairs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Commencement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isite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HGSE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Weekly Newsletter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3"/>
              </a:rPr>
              <a:t>osa@gse.harvard.edu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617-495-8035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429000"/>
            <a:ext cx="4064000" cy="302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5772"/>
            <a:ext cx="6858000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153303" y="584259"/>
            <a:ext cx="5938074" cy="698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49830" y="1616740"/>
            <a:ext cx="714579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Breakfast for Graduating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Georgia" pitchFamily="18" charset="0"/>
              </a:rPr>
              <a:t>&amp;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Ed.L.D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Students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8:30 – 9:30 a.m. Radcliffe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lvl="0">
              <a:defRPr/>
            </a:pP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Robing Ceremonies for Graduating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Students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	10:00 a.m. – 12:00 p.m.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Georgia" pitchFamily="18" charset="0"/>
              </a:rPr>
              <a:t>Askwith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 Hall &amp; GCC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lvl="0">
              <a:defRPr/>
            </a:pP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Ed.L.D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Celebration Ceremony</a:t>
            </a:r>
            <a:r>
              <a:rPr lang="en-US" sz="2000" b="1" dirty="0">
                <a:solidFill>
                  <a:sysClr val="windowText" lastClr="000000"/>
                </a:solidFill>
                <a:latin typeface="Georgia" pitchFamily="18" charset="0"/>
              </a:rPr>
              <a:t> </a:t>
            </a:r>
          </a:p>
          <a:p>
            <a:pPr lvl="0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	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1:00 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– 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3:00 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p.m. </a:t>
            </a:r>
            <a:r>
              <a:rPr lang="en-US" sz="2000" dirty="0" err="1">
                <a:solidFill>
                  <a:sysClr val="windowText" lastClr="000000"/>
                </a:solidFill>
                <a:latin typeface="Georgia" pitchFamily="18" charset="0"/>
              </a:rPr>
              <a:t>Askwith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 Hall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 b="1" i="1" dirty="0">
              <a:solidFill>
                <a:sysClr val="windowText" lastClr="000000"/>
              </a:solidFill>
              <a:latin typeface="Georgia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C.A.S. Cording Ceremony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1:00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–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3:00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p.m.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Gutman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Reading Area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86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69042" y="779455"/>
            <a:ext cx="5555302" cy="67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25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7007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Georgia" pitchFamily="18" charset="0"/>
              </a:rPr>
              <a:t>HGSE Convocation</a:t>
            </a:r>
          </a:p>
          <a:p>
            <a:r>
              <a:rPr lang="en-US" sz="2400" dirty="0">
                <a:latin typeface="Georgia" pitchFamily="18" charset="0"/>
              </a:rPr>
              <a:t>	</a:t>
            </a:r>
            <a:r>
              <a:rPr lang="en-US" dirty="0">
                <a:latin typeface="Georgia" pitchFamily="18" charset="0"/>
              </a:rPr>
              <a:t>3:30 – 5:00 p.m. Radcliffe Yard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7"/>
          <a:stretch/>
        </p:blipFill>
        <p:spPr bwMode="auto">
          <a:xfrm>
            <a:off x="1136798" y="2762162"/>
            <a:ext cx="3974805" cy="3337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2229" y="2762162"/>
            <a:ext cx="2960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Dean Ryan’s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Class gift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Teaching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Intellectual contribution/faculty tribute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Class Marshals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Georgia" panose="02040502050405020303" pitchFamily="18" charset="0"/>
              </a:rPr>
              <a:t>Strimling</a:t>
            </a:r>
            <a:r>
              <a:rPr lang="en-US" dirty="0" smtClean="0">
                <a:latin typeface="Georgia" panose="02040502050405020303" pitchFamily="18" charset="0"/>
              </a:rPr>
              <a:t>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Student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Faculty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Guest speaker: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     </a:t>
            </a:r>
            <a:r>
              <a:rPr lang="en-US" dirty="0" smtClean="0">
                <a:latin typeface="Georgia" panose="02040502050405020303" pitchFamily="18" charset="0"/>
                <a:hlinkClick r:id="rId3"/>
              </a:rPr>
              <a:t>Freeman </a:t>
            </a:r>
            <a:r>
              <a:rPr lang="en-US" dirty="0" err="1" smtClean="0">
                <a:latin typeface="Georgia" panose="02040502050405020303" pitchFamily="18" charset="0"/>
                <a:hlinkClick r:id="rId3"/>
              </a:rPr>
              <a:t>Hrabowski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4457" y="625253"/>
            <a:ext cx="5289488" cy="68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108011" y="1668130"/>
            <a:ext cx="5289488" cy="1192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Block Party!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5:00 – 7:00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p.m.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Appian Way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2498"/>
          <a:stretch/>
        </p:blipFill>
        <p:spPr bwMode="auto">
          <a:xfrm>
            <a:off x="2971800" y="3287486"/>
            <a:ext cx="3200400" cy="2373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50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83980" y="1172845"/>
            <a:ext cx="6945719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26: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Day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79295"/>
            <a:ext cx="7086600" cy="132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6:45 a.m.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Harvard Yard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(Gates open for guests)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08" y="2905359"/>
            <a:ext cx="4795791" cy="3193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478" y="3302000"/>
            <a:ext cx="24601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Ceremony simulcast under HGSE tent in Radcliffe Yard starts at 9:00 a.m.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46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28530" y="524860"/>
            <a:ext cx="5699052" cy="72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26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69097" y="1491362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HGSE Academic Processional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7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:30 a.m. Appian 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9" y="3111406"/>
            <a:ext cx="28527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97" y="4234634"/>
            <a:ext cx="2819400" cy="92333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kern="0" dirty="0">
                <a:solidFill>
                  <a:srgbClr val="000000"/>
                </a:solidFill>
                <a:latin typeface="Georgia" pitchFamily="18" charset="0"/>
              </a:rPr>
              <a:t>No children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allowed to process into Tercentenary Theatre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98" y="2684348"/>
            <a:ext cx="4650858" cy="310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90306" y="1143363"/>
            <a:ext cx="6305317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Academic Processional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28" y="2082800"/>
            <a:ext cx="6539372" cy="437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3678" y="3226486"/>
            <a:ext cx="1612900" cy="10156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No Strollers allowed in processional</a:t>
            </a:r>
          </a:p>
        </p:txBody>
      </p:sp>
    </p:spTree>
    <p:extLst>
      <p:ext uri="{BB962C8B-B14F-4D97-AF65-F5344CB8AC3E}">
        <p14:creationId xmlns:p14="http://schemas.microsoft.com/office/powerpoint/2010/main" val="4224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492</Words>
  <Application>Microsoft Office PowerPoint</Application>
  <PresentationFormat>On-screen Show (4:3)</PresentationFormat>
  <Paragraphs>125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DiBona, Bornstein &amp; Random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DeAnna</dc:creator>
  <cp:lastModifiedBy>swmaint</cp:lastModifiedBy>
  <cp:revision>113</cp:revision>
  <dcterms:created xsi:type="dcterms:W3CDTF">2011-11-22T21:19:35Z</dcterms:created>
  <dcterms:modified xsi:type="dcterms:W3CDTF">2016-04-27T14:43:11Z</dcterms:modified>
</cp:coreProperties>
</file>