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</p:sldMasterIdLst>
  <p:notesMasterIdLst>
    <p:notesMasterId r:id="rId34"/>
  </p:notesMasterIdLst>
  <p:sldIdLst>
    <p:sldId id="316" r:id="rId2"/>
    <p:sldId id="317" r:id="rId3"/>
    <p:sldId id="319" r:id="rId4"/>
    <p:sldId id="320" r:id="rId5"/>
    <p:sldId id="321" r:id="rId6"/>
    <p:sldId id="322" r:id="rId7"/>
    <p:sldId id="323" r:id="rId8"/>
    <p:sldId id="328" r:id="rId9"/>
    <p:sldId id="349" r:id="rId10"/>
    <p:sldId id="324" r:id="rId11"/>
    <p:sldId id="326" r:id="rId12"/>
    <p:sldId id="327" r:id="rId13"/>
    <p:sldId id="329" r:id="rId14"/>
    <p:sldId id="330" r:id="rId15"/>
    <p:sldId id="331" r:id="rId16"/>
    <p:sldId id="332" r:id="rId17"/>
    <p:sldId id="333" r:id="rId18"/>
    <p:sldId id="334" r:id="rId19"/>
    <p:sldId id="346" r:id="rId20"/>
    <p:sldId id="335" r:id="rId21"/>
    <p:sldId id="336" r:id="rId22"/>
    <p:sldId id="337" r:id="rId23"/>
    <p:sldId id="338" r:id="rId24"/>
    <p:sldId id="339" r:id="rId25"/>
    <p:sldId id="340" r:id="rId26"/>
    <p:sldId id="342" r:id="rId27"/>
    <p:sldId id="341" r:id="rId28"/>
    <p:sldId id="343" r:id="rId29"/>
    <p:sldId id="344" r:id="rId30"/>
    <p:sldId id="345" r:id="rId31"/>
    <p:sldId id="347" r:id="rId32"/>
    <p:sldId id="348" r:id="rId3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wmaint" initials="s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E6E6E"/>
    <a:srgbClr val="A51C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0169" autoAdjust="0"/>
  </p:normalViewPr>
  <p:slideViewPr>
    <p:cSldViewPr snapToGrid="0" snapToObjects="1">
      <p:cViewPr varScale="1">
        <p:scale>
          <a:sx n="70" d="100"/>
          <a:sy n="70" d="100"/>
        </p:scale>
        <p:origin x="840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C33168-2692-4C04-BE8F-7235F051964F}" type="datetimeFigureOut">
              <a:rPr lang="en-US" smtClean="0"/>
              <a:t>4/25/2017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C9D6BA-29B9-4A3A-9148-67B698C499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3694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8C6DE36-54FE-44F1-9151-E62E2625A763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4/25/2017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4C8AF6-E82E-4A9F-AD83-91275C5C2E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621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9F852C9-DEAA-48D1-90B3-7557A9BD4F90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4/25/2017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A4B32F-365D-4A47-B147-C6DEAEC7E3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835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96B1DBC-B691-46F8-ACE9-0328363DED2D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4/25/2017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49F355-E18F-4558-9AB9-8D922B638D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702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F1602D1-0B88-452F-8039-A98DC6F9740C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4/25/2017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8C53CA-837E-4024-B3C4-0162FC3AAD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578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376DEEA-4D79-4BBF-9E17-A80DB82F627E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4/25/2017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166631-6ADA-444A-A3EE-7466B9D9C9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3131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D2637E4-3D9E-41FE-A7D6-9C5AE4C61F51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4/25/2017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AB9D7D-472D-4183-A766-6BEA47F413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243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2B64F4-343F-45C7-B963-F8F4E310BE5C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4/25/2017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D55AFF-0144-41DC-AD08-70AC52358F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563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0A8376F-E6FC-4630-B440-4B84E3B01145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4/25/2017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6D6664-947A-4002-963E-CF4EC0A38A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70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CE6517E-0760-4780-8729-9ACBE33C1D43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4/25/2017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9146BB-0977-4D78-9B6D-95EE495801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4743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02CED4-BB1D-422F-BF06-F997714B0F5B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4/25/2017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87095D-7BAB-4029-BA6B-14C5F1227D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3819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316DB71-0EBE-4527-AF8C-639BB2AFA480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4/25/2017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091349-B602-44C3-8D5B-0D4072A115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828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" y="6356350"/>
            <a:ext cx="533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5C75CE-4B85-4842-BB26-178E5AA5B748}" type="slidenum">
              <a:rPr lang="en-US"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ea typeface="ＭＳ Ｐゴシック" pitchFamily="3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35775"/>
            <a:ext cx="1963707" cy="10834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14">
            <a:lum bright="70000" contrast="-70000"/>
            <a:alphaModFix/>
          </a:blip>
          <a:srcRect t="10907" b="22368"/>
          <a:stretch/>
        </p:blipFill>
        <p:spPr>
          <a:xfrm>
            <a:off x="7845827" y="5988050"/>
            <a:ext cx="1374373" cy="71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538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mailto:parking@harvard.edu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://www.belmontmedical.com/" TargetMode="Externa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mailto:osa@gse.harvard.edu" TargetMode="External"/><Relationship Id="rId2" Type="http://schemas.openxmlformats.org/officeDocument/2006/relationships/hyperlink" Target="http://isites.harvard.edu/icb/icb.do?keyword=hgse_osa&amp;tabgroupid=icb.tabgroup99656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2598" y="2006467"/>
            <a:ext cx="5563589" cy="3657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Rectangle 4"/>
          <p:cNvSpPr/>
          <p:nvPr/>
        </p:nvSpPr>
        <p:spPr>
          <a:xfrm>
            <a:off x="2172598" y="736477"/>
            <a:ext cx="55635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/>
            <a:r>
              <a:rPr lang="en-US" sz="3600" dirty="0" smtClean="0">
                <a:solidFill>
                  <a:srgbClr val="A51C30"/>
                </a:solidFill>
                <a:latin typeface="Trajan Pro" pitchFamily="18" charset="0"/>
              </a:rPr>
              <a:t>Commencement 2017</a:t>
            </a:r>
            <a:endParaRPr lang="en-US" sz="3600" dirty="0">
              <a:solidFill>
                <a:srgbClr val="A51C30"/>
              </a:solidFill>
              <a:latin typeface="Trajan Pr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74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2328530" y="524860"/>
            <a:ext cx="5699052" cy="7297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Thursday, May 25</a:t>
            </a:r>
            <a:endParaRPr kumimoji="0" lang="en-US" sz="3600" b="0" i="1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sp>
        <p:nvSpPr>
          <p:cNvPr id="4" name="Text Placeholder 2"/>
          <p:cNvSpPr txBox="1">
            <a:spLocks/>
          </p:cNvSpPr>
          <p:nvPr/>
        </p:nvSpPr>
        <p:spPr>
          <a:xfrm>
            <a:off x="1869097" y="1491362"/>
            <a:ext cx="7086600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9244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Times New Roman" pitchFamily="18" charset="0"/>
              </a:rPr>
              <a:t>HGSE Academic Processional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9244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Times New Roman" pitchFamily="18" charset="0"/>
              </a:rPr>
              <a:t>	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Times New Roman" pitchFamily="18" charset="0"/>
              </a:rPr>
              <a:t>7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Times New Roman" pitchFamily="18" charset="0"/>
              </a:rPr>
              <a:t>:30 a.m. Appian Way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6E6E6E"/>
              </a:solidFill>
              <a:effectLst/>
              <a:uLnTx/>
              <a:uFillTx/>
              <a:latin typeface="Franklin Gothic Book"/>
              <a:ea typeface="+mn-ea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29" y="3111406"/>
            <a:ext cx="2852737" cy="95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59397" y="4234634"/>
            <a:ext cx="2819400" cy="92333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C0504D"/>
            </a:solidFill>
            <a:prstDash val="solid"/>
          </a:ln>
          <a:effectLst/>
        </p:spPr>
        <p:txBody>
          <a:bodyPr wrap="square" rtlCol="0">
            <a:spAutoFit/>
          </a:bodyPr>
          <a:lstStyle/>
          <a:p>
            <a:pPr lvl="0" algn="ctr" defTabSz="914400"/>
            <a:r>
              <a:rPr lang="en-US" kern="0" dirty="0">
                <a:solidFill>
                  <a:srgbClr val="000000"/>
                </a:solidFill>
                <a:latin typeface="Georgia" pitchFamily="18" charset="0"/>
              </a:rPr>
              <a:t>No children 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allowed to process into Tercentenary Theatre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198" y="2684348"/>
            <a:ext cx="4650858" cy="31005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9406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2105246" y="1038860"/>
            <a:ext cx="6390377" cy="95504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Tercentenary Theatre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94" t="13704" b="5555"/>
          <a:stretch/>
        </p:blipFill>
        <p:spPr bwMode="auto">
          <a:xfrm>
            <a:off x="1536024" y="1993900"/>
            <a:ext cx="6135294" cy="4406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693" y="2872192"/>
            <a:ext cx="1365250" cy="13779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15043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2381692" y="1127760"/>
            <a:ext cx="6113931" cy="95504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Entrance to Harvard Yard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4548" y="2997820"/>
            <a:ext cx="4291076" cy="286071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 Placeholder 2"/>
          <p:cNvSpPr txBox="1">
            <a:spLocks/>
          </p:cNvSpPr>
          <p:nvPr/>
        </p:nvSpPr>
        <p:spPr>
          <a:xfrm>
            <a:off x="1409024" y="2209800"/>
            <a:ext cx="7086600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defTabSz="914400" fontAlgn="base">
              <a:spcAft>
                <a:spcPct val="0"/>
              </a:spcAft>
              <a:buClr>
                <a:srgbClr val="992440"/>
              </a:buClr>
              <a:buFontTx/>
              <a:buAutoNum type="arabicPeriod"/>
            </a:pPr>
            <a:r>
              <a:rPr lang="en-US" sz="2800" kern="0" smtClean="0">
                <a:solidFill>
                  <a:srgbClr val="000000"/>
                </a:solidFill>
                <a:latin typeface="Georgia" pitchFamily="18" charset="0"/>
                <a:cs typeface="+mn-cs"/>
              </a:rPr>
              <a:t>Appropriate Regalia: Robe, hood, cap.</a:t>
            </a:r>
          </a:p>
          <a:p>
            <a:pPr marL="514350" indent="-514350" defTabSz="914400" fontAlgn="base">
              <a:spcAft>
                <a:spcPct val="0"/>
              </a:spcAft>
              <a:buClr>
                <a:srgbClr val="992440"/>
              </a:buClr>
              <a:buFontTx/>
              <a:buAutoNum type="arabicPeriod"/>
            </a:pPr>
            <a:r>
              <a:rPr lang="en-US" sz="2800" kern="0" smtClean="0">
                <a:solidFill>
                  <a:srgbClr val="000000"/>
                </a:solidFill>
                <a:latin typeface="Georgia" pitchFamily="18" charset="0"/>
                <a:cs typeface="+mn-cs"/>
              </a:rPr>
              <a:t>Lanyard.</a:t>
            </a:r>
          </a:p>
          <a:p>
            <a:pPr marL="514350" indent="-514350" defTabSz="914400" fontAlgn="base">
              <a:spcAft>
                <a:spcPct val="0"/>
              </a:spcAft>
              <a:buClr>
                <a:srgbClr val="992440"/>
              </a:buClr>
              <a:buFontTx/>
              <a:buAutoNum type="arabicPeriod"/>
            </a:pPr>
            <a:r>
              <a:rPr lang="en-US" sz="2800" kern="0" smtClean="0">
                <a:solidFill>
                  <a:srgbClr val="000000"/>
                </a:solidFill>
                <a:latin typeface="Georgia" pitchFamily="18" charset="0"/>
                <a:cs typeface="+mn-cs"/>
              </a:rPr>
              <a:t>Harvard ID</a:t>
            </a:r>
            <a:endParaRPr lang="en-US" sz="2800" kern="0" dirty="0" smtClean="0">
              <a:solidFill>
                <a:srgbClr val="000000"/>
              </a:solidFill>
              <a:latin typeface="Georgia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2239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2445488" y="705361"/>
            <a:ext cx="6050136" cy="955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Morning Exercises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2445488" y="1553240"/>
            <a:ext cx="6050136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9:45 a.m. Harvard Yard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6E6E6E"/>
              </a:solidFill>
              <a:effectLst/>
              <a:uLnTx/>
              <a:uFillTx/>
              <a:latin typeface="Franklin Gothic Book"/>
              <a:ea typeface="+mn-ea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691" y="2575862"/>
            <a:ext cx="4835747" cy="32238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94656" y="3061690"/>
            <a:ext cx="2090057" cy="160043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itchFamily="18" charset="0"/>
              </a:rPr>
              <a:t>Graduates </a:t>
            </a:r>
            <a:r>
              <a:rPr kumimoji="0" lang="en-US" sz="2000" b="0" i="0" u="sng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itchFamily="18" charset="0"/>
              </a:rPr>
              <a:t>will not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itchFamily="18" charset="0"/>
              </a:rPr>
              <a:t> be awarded their diplomas here.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469417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2254102" y="1040674"/>
            <a:ext cx="6092666" cy="95504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HGSE Diploma Ceremony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642" y="3429001"/>
            <a:ext cx="3771900" cy="2514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 Placeholder 2"/>
          <p:cNvSpPr txBox="1">
            <a:spLocks/>
          </p:cNvSpPr>
          <p:nvPr/>
        </p:nvSpPr>
        <p:spPr>
          <a:xfrm>
            <a:off x="1409024" y="1995714"/>
            <a:ext cx="7086600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9244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Times New Roman" pitchFamily="18" charset="0"/>
              </a:rPr>
              <a:t>It is important that you return to HGSE, </a:t>
            </a:r>
            <a:r>
              <a:rPr kumimoji="0" lang="en-US" sz="2400" b="0" i="1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Times New Roman" pitchFamily="18" charset="0"/>
              </a:rPr>
              <a:t>as quickly as possible</a:t>
            </a:r>
            <a:r>
              <a: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Times New Roman" pitchFamily="18" charset="0"/>
              </a:rPr>
              <a:t>, in order for our Diploma Ceremony to start on time.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6E6E6E"/>
              </a:solidFill>
              <a:effectLst/>
              <a:uLnTx/>
              <a:uFillTx/>
              <a:latin typeface="Franklin Gothic Book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793731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2371060" y="1038860"/>
            <a:ext cx="6124564" cy="955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Meeting Locations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2576" y="2997201"/>
            <a:ext cx="4555638" cy="30396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2"/>
          <p:cNvSpPr txBox="1">
            <a:spLocks/>
          </p:cNvSpPr>
          <p:nvPr/>
        </p:nvSpPr>
        <p:spPr>
          <a:xfrm>
            <a:off x="2371060" y="2082800"/>
            <a:ext cx="6124564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11:45 a.m. – 12:15 p.m. HGSE Campus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eorgia" pitchFamily="18" charset="0"/>
              <a:ea typeface="+mn-e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9983" y="3426925"/>
            <a:ext cx="2503714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There will be signs posted on Appian Way,  Longfellow Hall and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Gutman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Library</a:t>
            </a:r>
          </a:p>
        </p:txBody>
      </p:sp>
    </p:spTree>
    <p:extLst>
      <p:ext uri="{BB962C8B-B14F-4D97-AF65-F5344CB8AC3E}">
        <p14:creationId xmlns:p14="http://schemas.microsoft.com/office/powerpoint/2010/main" val="3738711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2424222" y="1127760"/>
            <a:ext cx="6071401" cy="955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Meeting Locations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1409024" y="2209800"/>
            <a:ext cx="7086600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EAT: Food will be available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Use the restroom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Line-up in alphabetical order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800" b="0" i="0" u="none" strike="noStrike" kern="120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eorgia" pitchFamily="18" charset="0"/>
              <a:ea typeface="+mn-ea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1" i="0" u="none" strike="noStrike" kern="120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eorgia" pitchFamily="18" charset="0"/>
              <a:ea typeface="+mn-ea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*</a:t>
            </a:r>
            <a:r>
              <a:rPr kumimoji="0" lang="en-US" sz="2000" b="0" i="1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You will not return to the meeting 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locations (they will not be locked) 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do not leave any personal items behind.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6E6E6E"/>
              </a:solidFill>
              <a:effectLst/>
              <a:uLnTx/>
              <a:uFillTx/>
              <a:latin typeface="Franklin Gothic Book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45576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2317897" y="760346"/>
            <a:ext cx="6177725" cy="95504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HGSE Diploma Ceremony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1941271" y="1682138"/>
            <a:ext cx="6554350" cy="62867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Guests may begin sitting under the tent at 9 a.m.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eorgia" pitchFamily="18" charset="0"/>
              <a:ea typeface="+mn-ea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6E6E6E"/>
              </a:solidFill>
              <a:effectLst/>
              <a:uLnTx/>
              <a:uFillTx/>
              <a:latin typeface="Franklin Gothic Book"/>
              <a:ea typeface="+mn-ea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1271" y="2616715"/>
            <a:ext cx="5261458" cy="3507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4861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4418841" y="482211"/>
            <a:ext cx="3668441" cy="6797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Processional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5147169" y="1648722"/>
            <a:ext cx="2211783" cy="92621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12:30 p.m. Radcliffe Yard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eorgia" pitchFamily="18" charset="0"/>
              <a:ea typeface="+mn-ea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3" t="18908" r="39294" b="18337"/>
          <a:stretch/>
        </p:blipFill>
        <p:spPr bwMode="auto">
          <a:xfrm>
            <a:off x="234169" y="139487"/>
            <a:ext cx="3597602" cy="644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91743" y="3189514"/>
            <a:ext cx="32983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Georgia" panose="02040502050405020303" pitchFamily="18" charset="0"/>
              </a:rPr>
              <a:t>Graduates will process in alphabetical order by program, and in alphabetical order within their program.</a:t>
            </a:r>
            <a:endParaRPr lang="en-US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967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3062177" y="744988"/>
            <a:ext cx="3296093" cy="8312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Children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5348177" y="2439878"/>
            <a:ext cx="3221665" cy="147379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lnSpcReduction="1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smtClean="0">
                <a:solidFill>
                  <a:sysClr val="windowText" lastClr="000000"/>
                </a:solidFill>
                <a:latin typeface="Georgia" pitchFamily="18" charset="0"/>
              </a:rPr>
              <a:t>Parents are welcome to walk across the stage with their children </a:t>
            </a:r>
            <a:r>
              <a:rPr lang="en-US" dirty="0" smtClean="0">
                <a:solidFill>
                  <a:sysClr val="windowText" lastClr="000000"/>
                </a:solidFill>
                <a:latin typeface="Georgia" pitchFamily="18" charset="0"/>
                <a:sym typeface="Wingdings" panose="05000000000000000000" pitchFamily="2" charset="2"/>
              </a:rPr>
              <a:t>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Franklin Gothic Book"/>
              <a:ea typeface="+mn-ea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7748" y="1669311"/>
            <a:ext cx="2992475" cy="4488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3924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26511" y="781837"/>
            <a:ext cx="557918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/>
            <a:r>
              <a:rPr lang="en-US" sz="4000" dirty="0">
                <a:solidFill>
                  <a:srgbClr val="A51C30"/>
                </a:solidFill>
                <a:latin typeface="Trajan Pro" pitchFamily="18" charset="0"/>
              </a:rPr>
              <a:t>Congratulations!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26083">
            <a:off x="2126510" y="1972425"/>
            <a:ext cx="5579187" cy="36576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497593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3136604" y="1127760"/>
            <a:ext cx="5359019" cy="955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Photos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1409024" y="2082800"/>
            <a:ext cx="7086600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Students may purchase professional photos; Commencement Photos, Inc. will mail information directly.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6E6E6E"/>
              </a:solidFill>
              <a:effectLst/>
              <a:uLnTx/>
              <a:uFillTx/>
              <a:latin typeface="Franklin Gothic Book"/>
              <a:ea typeface="+mn-ea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0730" y="3754957"/>
            <a:ext cx="3914775" cy="213533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344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2360428" y="772312"/>
            <a:ext cx="5879806" cy="955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University Alumni Exercises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1320124" y="2108200"/>
            <a:ext cx="7086600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2:30 p.m. Harvard Yard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	Alumni procession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	Address by President Faust</a:t>
            </a:r>
          </a:p>
          <a:p>
            <a:pPr lvl="0"/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	Commencement </a:t>
            </a:r>
            <a:r>
              <a:rPr lang="en-US" dirty="0">
                <a:solidFill>
                  <a:sysClr val="windowText" lastClr="000000"/>
                </a:solidFill>
                <a:latin typeface="Georgia" pitchFamily="18" charset="0"/>
              </a:rPr>
              <a:t>speaker Mark Zuckerberg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eorgia" pitchFamily="18" charset="0"/>
              <a:ea typeface="+mn-ea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6E6E6E"/>
              </a:solidFill>
              <a:effectLst/>
              <a:uLnTx/>
              <a:uFillTx/>
              <a:latin typeface="Franklin Gothic Book"/>
              <a:ea typeface="+mn-ea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7766" y="4114800"/>
            <a:ext cx="3122734" cy="2222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48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3593805" y="961774"/>
            <a:ext cx="2785730" cy="6969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Tips!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1443370" y="1853018"/>
            <a:ext cx="7086600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992440"/>
              </a:buClr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Commencement happens, rain or shine.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992440"/>
              </a:buClr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The dye from regalia may bleed.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6E6E6E"/>
              </a:solidFill>
              <a:effectLst/>
              <a:uLnTx/>
              <a:uFillTx/>
              <a:latin typeface="Franklin Gothic Book"/>
              <a:ea typeface="+mn-ea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992440"/>
              </a:buClr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Wear comfortable shoes.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992440"/>
              </a:buClr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Be on time! 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eorgia" pitchFamily="18" charset="0"/>
              <a:ea typeface="+mn-ea"/>
              <a:cs typeface="+mn-cs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716" y="3289005"/>
            <a:ext cx="4000500" cy="2667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143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3083441" y="879870"/>
            <a:ext cx="3232299" cy="955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Parking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5061095" y="5392911"/>
            <a:ext cx="3370521" cy="916083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Harvard University Parking Services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Smith Campus Center 8th Floor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  <a:hlinkClick r:id="rId2"/>
              </a:rPr>
              <a:t>parking@harvard.edu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eorgia" pitchFamily="18" charset="0"/>
              <a:ea typeface="+mn-ea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617-495-3772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eorgia" pitchFamily="18" charset="0"/>
              <a:ea typeface="+mn-ea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4" t="17004" r="16354" b="6971"/>
          <a:stretch/>
        </p:blipFill>
        <p:spPr bwMode="auto">
          <a:xfrm>
            <a:off x="633855" y="1705648"/>
            <a:ext cx="4065735" cy="44970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578" y="5039832"/>
            <a:ext cx="493509" cy="4935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5061097" y="2451816"/>
            <a:ext cx="3476847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 smtClean="0">
                <a:latin typeface="Georgia" panose="02040502050405020303" pitchFamily="18" charset="0"/>
              </a:rPr>
              <a:t>Available from 6:30 a.m. Wheelchair </a:t>
            </a:r>
            <a:r>
              <a:rPr lang="en-US" dirty="0">
                <a:latin typeface="Georgia" panose="02040502050405020303" pitchFamily="18" charset="0"/>
              </a:rPr>
              <a:t>lift-equipped shuttles will be running </a:t>
            </a:r>
            <a:r>
              <a:rPr lang="en-US" dirty="0" smtClean="0">
                <a:latin typeface="Georgia" panose="02040502050405020303" pitchFamily="18" charset="0"/>
              </a:rPr>
              <a:t>until 8:00 p.m.</a:t>
            </a:r>
            <a:endParaRPr lang="en-US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2056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3040910" y="947006"/>
            <a:ext cx="2902793" cy="7116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Tickets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1409024" y="2059763"/>
            <a:ext cx="7086600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Two/graduate for HU Morning Exercises.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Three/graduate for HU Alumni Exercises.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No tickets required for any HGSE events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.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Available in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Gutman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 Library; 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May 15 - 25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 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eorgia" pitchFamily="18" charset="0"/>
              <a:ea typeface="+mn-ea"/>
              <a:cs typeface="+mn-cs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eorgia" pitchFamily="18" charset="0"/>
              <a:ea typeface="+mn-ea"/>
              <a:cs typeface="+mn-cs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eorgia" pitchFamily="18" charset="0"/>
              <a:ea typeface="+mn-ea"/>
              <a:cs typeface="+mn-cs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6E6E6E"/>
              </a:solidFill>
              <a:effectLst/>
              <a:uLnTx/>
              <a:uFillTx/>
              <a:latin typeface="Franklin Gothic Book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748867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3402419" y="1038860"/>
            <a:ext cx="2519916" cy="6836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Regalia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1409024" y="1954619"/>
            <a:ext cx="6735516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fontAlgn="base">
              <a:spcAft>
                <a:spcPct val="0"/>
              </a:spcAft>
              <a:buClr>
                <a:srgbClr val="992440"/>
              </a:buClr>
            </a:pPr>
            <a:r>
              <a:rPr lang="en-US" b="1" kern="0" dirty="0" smtClean="0">
                <a:solidFill>
                  <a:srgbClr val="000000"/>
                </a:solidFill>
                <a:latin typeface="Georgia" pitchFamily="18" charset="0"/>
                <a:cs typeface="+mn-cs"/>
              </a:rPr>
              <a:t>Pre-ordered</a:t>
            </a:r>
          </a:p>
          <a:p>
            <a:pPr defTabSz="914400" fontAlgn="base">
              <a:spcAft>
                <a:spcPct val="0"/>
              </a:spcAft>
              <a:buClr>
                <a:srgbClr val="992440"/>
              </a:buClr>
            </a:pPr>
            <a:r>
              <a:rPr lang="en-US" kern="0" dirty="0" smtClean="0">
                <a:solidFill>
                  <a:srgbClr val="000000"/>
                </a:solidFill>
                <a:latin typeface="Georgia" pitchFamily="18" charset="0"/>
                <a:cs typeface="+mn-cs"/>
              </a:rPr>
              <a:t>Available at the Harvard Coop </a:t>
            </a:r>
            <a:r>
              <a:rPr lang="en-US" b="1" kern="0" dirty="0" smtClean="0">
                <a:solidFill>
                  <a:srgbClr val="000000"/>
                </a:solidFill>
                <a:latin typeface="Georgia" pitchFamily="18" charset="0"/>
              </a:rPr>
              <a:t>May </a:t>
            </a:r>
            <a:r>
              <a:rPr lang="en-US" b="1" kern="0" dirty="0" smtClean="0">
                <a:solidFill>
                  <a:srgbClr val="000000"/>
                </a:solidFill>
                <a:latin typeface="Georgia" pitchFamily="18" charset="0"/>
              </a:rPr>
              <a:t>18 - 25</a:t>
            </a:r>
            <a:r>
              <a:rPr lang="en-US" kern="0" dirty="0" smtClean="0">
                <a:solidFill>
                  <a:srgbClr val="000000"/>
                </a:solidFill>
                <a:latin typeface="Georgia" pitchFamily="18" charset="0"/>
                <a:cs typeface="+mn-cs"/>
              </a:rPr>
              <a:t/>
            </a:r>
            <a:br>
              <a:rPr lang="en-US" kern="0" dirty="0" smtClean="0">
                <a:solidFill>
                  <a:srgbClr val="000000"/>
                </a:solidFill>
                <a:latin typeface="Georgia" pitchFamily="18" charset="0"/>
                <a:cs typeface="+mn-cs"/>
              </a:rPr>
            </a:br>
            <a:endParaRPr lang="en-US" kern="0" dirty="0" smtClean="0">
              <a:solidFill>
                <a:srgbClr val="000000"/>
              </a:solidFill>
              <a:latin typeface="Georgia" pitchFamily="18" charset="0"/>
              <a:cs typeface="+mn-cs"/>
            </a:endParaRPr>
          </a:p>
          <a:p>
            <a:pPr algn="r" defTabSz="914400" fontAlgn="base">
              <a:spcAft>
                <a:spcPct val="0"/>
              </a:spcAft>
              <a:buClr>
                <a:srgbClr val="992440"/>
              </a:buClr>
            </a:pPr>
            <a:endParaRPr lang="en-US" b="1" kern="0" dirty="0" smtClean="0">
              <a:solidFill>
                <a:srgbClr val="000000"/>
              </a:solidFill>
              <a:latin typeface="Georgia" pitchFamily="18" charset="0"/>
              <a:cs typeface="+mn-cs"/>
            </a:endParaRPr>
          </a:p>
          <a:p>
            <a:pPr algn="r" defTabSz="914400" fontAlgn="base">
              <a:spcAft>
                <a:spcPct val="0"/>
              </a:spcAft>
              <a:buClr>
                <a:srgbClr val="992440"/>
              </a:buClr>
            </a:pPr>
            <a:endParaRPr lang="en-US" b="1" kern="0" dirty="0" smtClean="0">
              <a:solidFill>
                <a:srgbClr val="000000"/>
              </a:solidFill>
              <a:latin typeface="Georgia" pitchFamily="18" charset="0"/>
              <a:cs typeface="+mn-cs"/>
            </a:endParaRPr>
          </a:p>
          <a:p>
            <a:pPr algn="r" defTabSz="914400" fontAlgn="base">
              <a:spcAft>
                <a:spcPct val="0"/>
              </a:spcAft>
              <a:buClr>
                <a:srgbClr val="992440"/>
              </a:buClr>
            </a:pPr>
            <a:endParaRPr lang="en-US" b="1" kern="0" dirty="0" smtClean="0">
              <a:solidFill>
                <a:srgbClr val="000000"/>
              </a:solidFill>
              <a:latin typeface="Georgia" pitchFamily="18" charset="0"/>
              <a:cs typeface="+mn-cs"/>
            </a:endParaRPr>
          </a:p>
          <a:p>
            <a:pPr algn="r" defTabSz="914400" fontAlgn="base">
              <a:spcAft>
                <a:spcPct val="0"/>
              </a:spcAft>
              <a:buClr>
                <a:srgbClr val="992440"/>
              </a:buClr>
            </a:pPr>
            <a:r>
              <a:rPr lang="en-US" b="1" kern="0" dirty="0" smtClean="0">
                <a:solidFill>
                  <a:srgbClr val="000000"/>
                </a:solidFill>
                <a:latin typeface="Georgia" pitchFamily="18" charset="0"/>
                <a:cs typeface="+mn-cs"/>
              </a:rPr>
              <a:t>*Missed the deadline?</a:t>
            </a:r>
          </a:p>
          <a:p>
            <a:pPr algn="r" defTabSz="914400" fontAlgn="base">
              <a:spcAft>
                <a:spcPct val="0"/>
              </a:spcAft>
              <a:buClr>
                <a:srgbClr val="992440"/>
              </a:buClr>
            </a:pPr>
            <a:r>
              <a:rPr lang="en-US" i="1" kern="0" dirty="0" smtClean="0">
                <a:solidFill>
                  <a:srgbClr val="000000"/>
                </a:solidFill>
                <a:latin typeface="Georgia" pitchFamily="18" charset="0"/>
                <a:cs typeface="+mn-cs"/>
              </a:rPr>
              <a:t>Additional </a:t>
            </a:r>
            <a:r>
              <a:rPr lang="en-US" i="1" kern="0" dirty="0" smtClean="0">
                <a:solidFill>
                  <a:srgbClr val="000000"/>
                </a:solidFill>
                <a:latin typeface="Georgia" pitchFamily="18" charset="0"/>
                <a:cs typeface="+mn-cs"/>
              </a:rPr>
              <a:t>$25 late fee</a:t>
            </a:r>
            <a:r>
              <a:rPr lang="en-US" kern="0" dirty="0" smtClean="0">
                <a:solidFill>
                  <a:srgbClr val="000000"/>
                </a:solidFill>
                <a:latin typeface="Georgia" pitchFamily="18" charset="0"/>
                <a:cs typeface="+mn-cs"/>
              </a:rPr>
              <a:t> </a:t>
            </a:r>
          </a:p>
          <a:p>
            <a:pPr algn="r" defTabSz="914400" fontAlgn="base">
              <a:spcAft>
                <a:spcPct val="0"/>
              </a:spcAft>
              <a:buClr>
                <a:srgbClr val="992440"/>
              </a:buClr>
            </a:pPr>
            <a:r>
              <a:rPr lang="en-US" kern="0" dirty="0" smtClean="0">
                <a:solidFill>
                  <a:srgbClr val="000000"/>
                </a:solidFill>
                <a:latin typeface="Georgia" pitchFamily="18" charset="0"/>
              </a:rPr>
              <a:t>Contact the Coop</a:t>
            </a:r>
            <a:endParaRPr lang="en-US" kern="0" dirty="0">
              <a:solidFill>
                <a:srgbClr val="000000"/>
              </a:solidFill>
              <a:latin typeface="Georgia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6082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2362200" y="755620"/>
            <a:ext cx="6133423" cy="955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3600" dirty="0"/>
              <a:t>Master’s Regalia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9868" y="1977656"/>
            <a:ext cx="6164263" cy="4114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1567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2340429" y="936374"/>
            <a:ext cx="5175955" cy="6691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Ed.D</a:t>
            </a:r>
            <a:r>
              <a:rPr lang="en-US" sz="3600" dirty="0"/>
              <a:t>. Regalia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0384" y="2024321"/>
            <a:ext cx="6096000" cy="406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1492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"/>
          <p:cNvSpPr txBox="1">
            <a:spLocks/>
          </p:cNvSpPr>
          <p:nvPr/>
        </p:nvSpPr>
        <p:spPr>
          <a:xfrm>
            <a:off x="2329543" y="883211"/>
            <a:ext cx="5322691" cy="6585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Ed.L.D</a:t>
            </a:r>
            <a:r>
              <a:rPr lang="en-US" sz="3600" dirty="0"/>
              <a:t>. Regalia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pic>
        <p:nvPicPr>
          <p:cNvPr id="4" name="Picture 2" descr="https://scontent-b.xx.fbcdn.net/hphotos-prn1/t1.0-9/935218_10151697021876387_1337993814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9664" y="2011420"/>
            <a:ext cx="6162570" cy="4114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539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1686062" y="1221293"/>
            <a:ext cx="7457938" cy="8355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Access &amp; Disability Services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1282024" y="2056810"/>
            <a:ext cx="7086600" cy="181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Students must request accommodations for </a:t>
            </a:r>
            <a:r>
              <a:rPr kumimoji="0" lang="en-US" sz="2400" b="0" i="0" u="sng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both</a:t>
            </a:r>
            <a:r>
              <a: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 </a:t>
            </a:r>
            <a:r>
              <a:rPr kumimoji="0" lang="en-US" sz="2400" b="0" i="1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University</a:t>
            </a:r>
            <a:r>
              <a: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 and </a:t>
            </a:r>
            <a:r>
              <a:rPr kumimoji="0" lang="en-US" sz="2400" b="0" i="1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HGSE</a:t>
            </a:r>
            <a:r>
              <a: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 events</a:t>
            </a: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, as part of the ticket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ordering poll.</a:t>
            </a:r>
            <a:endParaRPr kumimoji="0" lang="en-US" sz="2400" b="0" i="0" u="none" strike="noStrike" kern="120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Franklin Gothic Book"/>
              <a:ea typeface="+mn-ea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6E6E6E"/>
              </a:solidFill>
              <a:effectLst/>
              <a:uLnTx/>
              <a:uFillTx/>
              <a:latin typeface="Franklin Gothic Book"/>
              <a:ea typeface="+mn-ea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8623" y="3416838"/>
            <a:ext cx="2661557" cy="2567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8530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"/>
          <p:cNvSpPr txBox="1">
            <a:spLocks/>
          </p:cNvSpPr>
          <p:nvPr/>
        </p:nvSpPr>
        <p:spPr>
          <a:xfrm>
            <a:off x="2232836" y="626031"/>
            <a:ext cx="5029201" cy="64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Tuesday, May 23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sp>
        <p:nvSpPr>
          <p:cNvPr id="4" name="Text Placeholder 2"/>
          <p:cNvSpPr txBox="1">
            <a:spLocks/>
          </p:cNvSpPr>
          <p:nvPr/>
        </p:nvSpPr>
        <p:spPr>
          <a:xfrm>
            <a:off x="1240971" y="1805762"/>
            <a:ext cx="6988629" cy="3744433"/>
          </a:xfrm>
          <a:prstGeom prst="rect">
            <a:avLst/>
          </a:prstGeom>
        </p:spPr>
        <p:txBody>
          <a:bodyPr>
            <a:normAutofit lnSpcReduction="100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2000" b="1" i="1" dirty="0">
                <a:latin typeface="Georgia" pitchFamily="18" charset="0"/>
              </a:rPr>
              <a:t>Harvard Black </a:t>
            </a:r>
            <a:r>
              <a:rPr lang="en-US" sz="2000" b="1" i="1" dirty="0" err="1" smtClean="0">
                <a:latin typeface="Georgia" pitchFamily="18" charset="0"/>
              </a:rPr>
              <a:t>Commencenent</a:t>
            </a:r>
            <a:endParaRPr lang="en-US" sz="2000" b="1" i="1" dirty="0" smtClean="0">
              <a:latin typeface="Georgia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Georgia" pitchFamily="18" charset="0"/>
              </a:rPr>
              <a:t>	11:00 </a:t>
            </a:r>
            <a:r>
              <a:rPr lang="en-US" sz="2000" dirty="0">
                <a:latin typeface="Georgia" pitchFamily="18" charset="0"/>
              </a:rPr>
              <a:t>a.m. Holmes Field, Harvard Law School </a:t>
            </a:r>
            <a:r>
              <a:rPr lang="en-US" sz="2000" dirty="0" smtClean="0">
                <a:latin typeface="Georgia" pitchFamily="18" charset="0"/>
              </a:rPr>
              <a:t>Campus</a:t>
            </a:r>
          </a:p>
          <a:p>
            <a:pPr>
              <a:lnSpc>
                <a:spcPct val="150000"/>
              </a:lnSpc>
            </a:pPr>
            <a:endParaRPr lang="en-US" sz="2000" b="1" i="1" dirty="0">
              <a:latin typeface="Georgia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000" b="1" i="1" dirty="0" smtClean="0">
                <a:latin typeface="Georgia" pitchFamily="18" charset="0"/>
              </a:rPr>
              <a:t>International </a:t>
            </a:r>
            <a:r>
              <a:rPr lang="en-US" sz="2000" b="1" i="1" dirty="0" smtClean="0">
                <a:latin typeface="Georgia" pitchFamily="18" charset="0"/>
              </a:rPr>
              <a:t>Students Reception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Georgia" pitchFamily="18" charset="0"/>
              </a:rPr>
              <a:t>	3:00 – 4:30 p.m. </a:t>
            </a:r>
            <a:r>
              <a:rPr lang="en-US" sz="2000" dirty="0" err="1" smtClean="0">
                <a:latin typeface="Georgia" pitchFamily="18" charset="0"/>
              </a:rPr>
              <a:t>Gutman</a:t>
            </a:r>
            <a:r>
              <a:rPr lang="en-US" sz="2000" dirty="0" smtClean="0">
                <a:latin typeface="Georgia" pitchFamily="18" charset="0"/>
              </a:rPr>
              <a:t> Conference Center</a:t>
            </a:r>
          </a:p>
          <a:p>
            <a:pPr>
              <a:lnSpc>
                <a:spcPct val="150000"/>
              </a:lnSpc>
            </a:pPr>
            <a:endParaRPr lang="en-US" sz="2000" i="1" dirty="0" smtClean="0">
              <a:latin typeface="Georgia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000" b="1" i="1" dirty="0" err="1">
                <a:latin typeface="Georgia" pitchFamily="18" charset="0"/>
              </a:rPr>
              <a:t>Latinx</a:t>
            </a:r>
            <a:r>
              <a:rPr lang="en-US" sz="2000" b="1" i="1" dirty="0">
                <a:latin typeface="Georgia" pitchFamily="18" charset="0"/>
              </a:rPr>
              <a:t> Graduation </a:t>
            </a:r>
            <a:r>
              <a:rPr lang="en-US" sz="2000" b="1" i="1" dirty="0" smtClean="0">
                <a:latin typeface="Georgia" pitchFamily="18" charset="0"/>
              </a:rPr>
              <a:t>Ceremony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Georgia" pitchFamily="18" charset="0"/>
              </a:rPr>
              <a:t>	</a:t>
            </a:r>
            <a:r>
              <a:rPr lang="en-US" sz="2000" dirty="0" smtClean="0">
                <a:latin typeface="Georgia" pitchFamily="18" charset="0"/>
              </a:rPr>
              <a:t>5:00 </a:t>
            </a:r>
            <a:r>
              <a:rPr lang="en-US" sz="2000" dirty="0">
                <a:latin typeface="Georgia" pitchFamily="18" charset="0"/>
              </a:rPr>
              <a:t>p.m. </a:t>
            </a:r>
            <a:r>
              <a:rPr lang="en-US" sz="2000" dirty="0" smtClean="0">
                <a:latin typeface="Georgia" pitchFamily="18" charset="0"/>
              </a:rPr>
              <a:t>Northwest Labs</a:t>
            </a:r>
            <a:endParaRPr lang="en-US" sz="2000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9420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2626242" y="936374"/>
            <a:ext cx="5869382" cy="7329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Wheel Chairs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1307424" y="2070100"/>
            <a:ext cx="7086600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fontAlgn="base">
              <a:spcBef>
                <a:spcPts val="0"/>
              </a:spcBef>
              <a:spcAft>
                <a:spcPct val="0"/>
              </a:spcAft>
              <a:buClr>
                <a:srgbClr val="992440"/>
              </a:buClr>
              <a:defRPr/>
            </a:pPr>
            <a:r>
              <a:rPr lang="en-US" b="1" kern="0" dirty="0" smtClean="0">
                <a:solidFill>
                  <a:srgbClr val="000000"/>
                </a:solidFill>
                <a:latin typeface="Georgia" pitchFamily="18" charset="0"/>
                <a:cs typeface="+mn-cs"/>
              </a:rPr>
              <a:t>Belmont Medical Supplies</a:t>
            </a:r>
          </a:p>
          <a:p>
            <a:pPr defTabSz="914400" fontAlgn="base">
              <a:spcBef>
                <a:spcPts val="0"/>
              </a:spcBef>
              <a:spcAft>
                <a:spcPct val="0"/>
              </a:spcAft>
              <a:buClr>
                <a:srgbClr val="992440"/>
              </a:buClr>
              <a:defRPr/>
            </a:pPr>
            <a:r>
              <a:rPr lang="en-US" kern="0" dirty="0" smtClean="0">
                <a:solidFill>
                  <a:srgbClr val="000000"/>
                </a:solidFill>
                <a:latin typeface="Georgia" pitchFamily="18" charset="0"/>
                <a:hlinkClick r:id="rId2"/>
              </a:rPr>
              <a:t>www.belmontmedical.com</a:t>
            </a:r>
            <a:endParaRPr lang="en-US" dirty="0" smtClean="0">
              <a:latin typeface="Georgia" pitchFamily="18" charset="0"/>
            </a:endParaRPr>
          </a:p>
          <a:p>
            <a:pPr defTabSz="914400" fontAlgn="base">
              <a:spcBef>
                <a:spcPts val="0"/>
              </a:spcBef>
              <a:spcAft>
                <a:spcPct val="0"/>
              </a:spcAft>
              <a:buClr>
                <a:srgbClr val="992440"/>
              </a:buClr>
              <a:defRPr/>
            </a:pPr>
            <a:r>
              <a:rPr lang="en-US" kern="0" dirty="0" smtClean="0">
                <a:solidFill>
                  <a:srgbClr val="000000"/>
                </a:solidFill>
                <a:latin typeface="Georgia" pitchFamily="18" charset="0"/>
                <a:cs typeface="+mn-cs"/>
              </a:rPr>
              <a:t>185 Belmont St</a:t>
            </a:r>
            <a:br>
              <a:rPr lang="en-US" kern="0" dirty="0" smtClean="0">
                <a:solidFill>
                  <a:srgbClr val="000000"/>
                </a:solidFill>
                <a:latin typeface="Georgia" pitchFamily="18" charset="0"/>
                <a:cs typeface="+mn-cs"/>
              </a:rPr>
            </a:br>
            <a:r>
              <a:rPr lang="en-US" kern="0" dirty="0" smtClean="0">
                <a:solidFill>
                  <a:srgbClr val="000000"/>
                </a:solidFill>
                <a:latin typeface="Georgia" pitchFamily="18" charset="0"/>
                <a:cs typeface="+mn-cs"/>
              </a:rPr>
              <a:t>Belmont, MA 02478</a:t>
            </a:r>
            <a:br>
              <a:rPr lang="en-US" kern="0" dirty="0" smtClean="0">
                <a:solidFill>
                  <a:srgbClr val="000000"/>
                </a:solidFill>
                <a:latin typeface="Georgia" pitchFamily="18" charset="0"/>
                <a:cs typeface="+mn-cs"/>
              </a:rPr>
            </a:br>
            <a:r>
              <a:rPr lang="en-US" kern="0" dirty="0" smtClean="0">
                <a:solidFill>
                  <a:srgbClr val="000000"/>
                </a:solidFill>
                <a:latin typeface="Georgia" pitchFamily="18" charset="0"/>
                <a:cs typeface="+mn-cs"/>
              </a:rPr>
              <a:t>(617) 484-3888</a:t>
            </a:r>
            <a:r>
              <a:rPr lang="en-US" sz="2800" kern="0" dirty="0" smtClean="0">
                <a:solidFill>
                  <a:srgbClr val="000000"/>
                </a:solidFill>
                <a:latin typeface="Georgia" pitchFamily="18" charset="0"/>
                <a:cs typeface="+mn-cs"/>
              </a:rPr>
              <a:t/>
            </a:r>
            <a:br>
              <a:rPr lang="en-US" sz="2800" kern="0" dirty="0" smtClean="0">
                <a:solidFill>
                  <a:srgbClr val="000000"/>
                </a:solidFill>
                <a:latin typeface="Georgia" pitchFamily="18" charset="0"/>
                <a:cs typeface="+mn-cs"/>
              </a:rPr>
            </a:br>
            <a:endParaRPr lang="en-US" sz="2800" dirty="0">
              <a:latin typeface="Georgia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9741" y="3338623"/>
            <a:ext cx="2700669" cy="2700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0952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2833011" y="762414"/>
            <a:ext cx="3785191" cy="8112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Questions?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1294724" y="1756901"/>
            <a:ext cx="6839183" cy="4191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80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</a:rPr>
              <a:t>Office of Student Affairs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  <a:hlinkClick r:id="rId2"/>
              </a:rPr>
              <a:t>Commencement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  <a:hlinkClick r:id="rId2"/>
              </a:rPr>
              <a:t>isite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eorgia" pitchFamily="18" charset="0"/>
              <a:ea typeface="+mn-ea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HGSE 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Weekly Newsletter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  <a:hlinkClick r:id="rId3"/>
              </a:rPr>
              <a:t>osa@gse.harvard.edu</a:t>
            </a:r>
            <a:endParaRPr kumimoji="0" lang="en-US" sz="22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eorgia" pitchFamily="18" charset="0"/>
              <a:ea typeface="+mn-ea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617-495-8035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eorgia" pitchFamily="18" charset="0"/>
              <a:ea typeface="+mn-ea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1" y="3429000"/>
            <a:ext cx="4064000" cy="3022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877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525772"/>
            <a:ext cx="6858000" cy="4572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EEECE1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3718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"/>
          <p:cNvSpPr txBox="1">
            <a:spLocks/>
          </p:cNvSpPr>
          <p:nvPr/>
        </p:nvSpPr>
        <p:spPr>
          <a:xfrm>
            <a:off x="2153303" y="584259"/>
            <a:ext cx="5938074" cy="6983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Wednesday, May 24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sp>
        <p:nvSpPr>
          <p:cNvPr id="5" name="Text Placeholder 2"/>
          <p:cNvSpPr txBox="1">
            <a:spLocks/>
          </p:cNvSpPr>
          <p:nvPr/>
        </p:nvSpPr>
        <p:spPr>
          <a:xfrm>
            <a:off x="1349830" y="1616740"/>
            <a:ext cx="7145794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en-US" sz="2000" b="1" i="1" dirty="0">
                <a:solidFill>
                  <a:sysClr val="windowText" lastClr="000000"/>
                </a:solidFill>
                <a:latin typeface="Georgia" pitchFamily="18" charset="0"/>
              </a:rPr>
              <a:t>Breakfast for Graduating </a:t>
            </a:r>
            <a:r>
              <a:rPr lang="en-US" sz="2000" b="1" i="1" dirty="0" err="1">
                <a:solidFill>
                  <a:sysClr val="windowText" lastClr="000000"/>
                </a:solidFill>
                <a:latin typeface="Georgia" pitchFamily="18" charset="0"/>
              </a:rPr>
              <a:t>Ed.D</a:t>
            </a:r>
            <a:r>
              <a:rPr lang="en-US" sz="2000" b="1" i="1" dirty="0">
                <a:solidFill>
                  <a:sysClr val="windowText" lastClr="000000"/>
                </a:solidFill>
                <a:latin typeface="Georgia" pitchFamily="18" charset="0"/>
              </a:rPr>
              <a:t>. </a:t>
            </a:r>
            <a:r>
              <a:rPr lang="en-US" sz="2000" b="1" i="1" dirty="0" smtClean="0">
                <a:solidFill>
                  <a:sysClr val="windowText" lastClr="000000"/>
                </a:solidFill>
                <a:latin typeface="Georgia" pitchFamily="18" charset="0"/>
              </a:rPr>
              <a:t>&amp; </a:t>
            </a:r>
            <a:r>
              <a:rPr lang="en-US" sz="2000" b="1" i="1" dirty="0" err="1">
                <a:solidFill>
                  <a:sysClr val="windowText" lastClr="000000"/>
                </a:solidFill>
                <a:latin typeface="Georgia" pitchFamily="18" charset="0"/>
              </a:rPr>
              <a:t>Ed.L.D</a:t>
            </a:r>
            <a:r>
              <a:rPr lang="en-US" sz="2000" b="1" i="1" dirty="0">
                <a:solidFill>
                  <a:sysClr val="windowText" lastClr="000000"/>
                </a:solidFill>
                <a:latin typeface="Georgia" pitchFamily="18" charset="0"/>
              </a:rPr>
              <a:t>. Students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	8:30 – 9:30 a.m. Radcliffe Yard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eorgia" pitchFamily="18" charset="0"/>
              <a:ea typeface="+mn-ea"/>
            </a:endParaRPr>
          </a:p>
          <a:p>
            <a:pPr lvl="0">
              <a:defRPr/>
            </a:pPr>
            <a:r>
              <a:rPr lang="en-US" sz="2000" b="1" i="1" dirty="0">
                <a:solidFill>
                  <a:sysClr val="windowText" lastClr="000000"/>
                </a:solidFill>
                <a:latin typeface="Georgia" pitchFamily="18" charset="0"/>
              </a:rPr>
              <a:t>Robing Ceremonies for Graduating </a:t>
            </a:r>
            <a:r>
              <a:rPr lang="en-US" sz="2000" b="1" i="1" dirty="0" err="1">
                <a:solidFill>
                  <a:sysClr val="windowText" lastClr="000000"/>
                </a:solidFill>
                <a:latin typeface="Georgia" pitchFamily="18" charset="0"/>
              </a:rPr>
              <a:t>Ed.D</a:t>
            </a:r>
            <a:r>
              <a:rPr lang="en-US" sz="2000" b="1" i="1" dirty="0">
                <a:solidFill>
                  <a:sysClr val="windowText" lastClr="000000"/>
                </a:solidFill>
                <a:latin typeface="Georgia" pitchFamily="18" charset="0"/>
              </a:rPr>
              <a:t>. Students</a:t>
            </a:r>
            <a:r>
              <a:rPr lang="en-US" sz="2000" dirty="0" smtClean="0">
                <a:solidFill>
                  <a:sysClr val="windowText" lastClr="000000"/>
                </a:solidFill>
                <a:latin typeface="Georgia" pitchFamily="18" charset="0"/>
              </a:rPr>
              <a:t>	10:00 a.m. – 12:00 p.m. </a:t>
            </a:r>
            <a:r>
              <a:rPr lang="en-US" sz="2000" dirty="0" err="1" smtClean="0">
                <a:solidFill>
                  <a:sysClr val="windowText" lastClr="000000"/>
                </a:solidFill>
                <a:latin typeface="Georgia" pitchFamily="18" charset="0"/>
              </a:rPr>
              <a:t>Askwith</a:t>
            </a:r>
            <a:r>
              <a:rPr lang="en-US" sz="2000" dirty="0" smtClean="0">
                <a:solidFill>
                  <a:sysClr val="windowText" lastClr="000000"/>
                </a:solidFill>
                <a:latin typeface="Georgia" pitchFamily="18" charset="0"/>
              </a:rPr>
              <a:t> Hall &amp; GCC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000" b="1" i="1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eorgia" pitchFamily="18" charset="0"/>
              <a:ea typeface="+mn-ea"/>
            </a:endParaRPr>
          </a:p>
          <a:p>
            <a:pPr lvl="0">
              <a:defRPr/>
            </a:pPr>
            <a:r>
              <a:rPr lang="en-US" sz="2000" b="1" i="1" dirty="0" err="1">
                <a:solidFill>
                  <a:sysClr val="windowText" lastClr="000000"/>
                </a:solidFill>
                <a:latin typeface="Georgia" pitchFamily="18" charset="0"/>
              </a:rPr>
              <a:t>Ed.L.D</a:t>
            </a:r>
            <a:r>
              <a:rPr lang="en-US" sz="2000" b="1" i="1" dirty="0">
                <a:solidFill>
                  <a:sysClr val="windowText" lastClr="000000"/>
                </a:solidFill>
                <a:latin typeface="Georgia" pitchFamily="18" charset="0"/>
              </a:rPr>
              <a:t>. Celebration Ceremony</a:t>
            </a:r>
            <a:r>
              <a:rPr lang="en-US" sz="2000" b="1" dirty="0">
                <a:solidFill>
                  <a:sysClr val="windowText" lastClr="000000"/>
                </a:solidFill>
                <a:latin typeface="Georgia" pitchFamily="18" charset="0"/>
              </a:rPr>
              <a:t> </a:t>
            </a:r>
          </a:p>
          <a:p>
            <a:pPr lvl="0">
              <a:defRPr/>
            </a:pPr>
            <a:r>
              <a:rPr lang="en-US" sz="2000" dirty="0">
                <a:solidFill>
                  <a:sysClr val="windowText" lastClr="000000"/>
                </a:solidFill>
                <a:latin typeface="Georgia" pitchFamily="18" charset="0"/>
              </a:rPr>
              <a:t>	</a:t>
            </a:r>
            <a:r>
              <a:rPr lang="en-US" sz="2000" dirty="0" smtClean="0">
                <a:solidFill>
                  <a:sysClr val="windowText" lastClr="000000"/>
                </a:solidFill>
                <a:latin typeface="Georgia" pitchFamily="18" charset="0"/>
              </a:rPr>
              <a:t>1:00 </a:t>
            </a:r>
            <a:r>
              <a:rPr lang="en-US" sz="2000" dirty="0">
                <a:solidFill>
                  <a:sysClr val="windowText" lastClr="000000"/>
                </a:solidFill>
                <a:latin typeface="Georgia" pitchFamily="18" charset="0"/>
              </a:rPr>
              <a:t>– </a:t>
            </a:r>
            <a:r>
              <a:rPr lang="en-US" sz="2000" dirty="0" smtClean="0">
                <a:solidFill>
                  <a:sysClr val="windowText" lastClr="000000"/>
                </a:solidFill>
                <a:latin typeface="Georgia" pitchFamily="18" charset="0"/>
              </a:rPr>
              <a:t>3:00 </a:t>
            </a:r>
            <a:r>
              <a:rPr lang="en-US" sz="2000" dirty="0">
                <a:solidFill>
                  <a:sysClr val="windowText" lastClr="000000"/>
                </a:solidFill>
                <a:latin typeface="Georgia" pitchFamily="18" charset="0"/>
              </a:rPr>
              <a:t>p.m. </a:t>
            </a:r>
            <a:r>
              <a:rPr lang="en-US" sz="2000" dirty="0" err="1">
                <a:solidFill>
                  <a:sysClr val="windowText" lastClr="000000"/>
                </a:solidFill>
                <a:latin typeface="Georgia" pitchFamily="18" charset="0"/>
              </a:rPr>
              <a:t>Askwith</a:t>
            </a:r>
            <a:r>
              <a:rPr lang="en-US" sz="2000" dirty="0">
                <a:solidFill>
                  <a:sysClr val="windowText" lastClr="000000"/>
                </a:solidFill>
                <a:latin typeface="Georgia" pitchFamily="18" charset="0"/>
              </a:rPr>
              <a:t> Hall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sz="2000" b="1" i="1" dirty="0">
              <a:solidFill>
                <a:sysClr val="windowText" lastClr="000000"/>
              </a:solidFill>
              <a:latin typeface="Georgia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C.A.S. Cording Ceremony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	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1:00 – 3:00 p.m.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Gutman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 Reading Area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eorgia" pitchFamily="18" charset="0"/>
              <a:ea typeface="+mn-ea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800" b="0" i="1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eorgia" pitchFamily="18" charset="0"/>
              <a:ea typeface="+mn-ea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800" b="0" i="1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eorgia" pitchFamily="18" charset="0"/>
              <a:ea typeface="+mn-ea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6E6E6E"/>
              </a:solidFill>
              <a:effectLst/>
              <a:uLnTx/>
              <a:uFillTx/>
              <a:latin typeface="Franklin Gothic Book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68684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2169042" y="779455"/>
            <a:ext cx="5555302" cy="6712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Wednesday, May 24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500" b="0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6000" y="1700768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i="1" dirty="0">
                <a:latin typeface="Georgia" pitchFamily="18" charset="0"/>
              </a:rPr>
              <a:t>HGSE Convocation</a:t>
            </a:r>
          </a:p>
          <a:p>
            <a:r>
              <a:rPr lang="en-US" sz="2400" dirty="0">
                <a:latin typeface="Georgia" pitchFamily="18" charset="0"/>
              </a:rPr>
              <a:t>	</a:t>
            </a:r>
            <a:r>
              <a:rPr lang="en-US" dirty="0">
                <a:latin typeface="Georgia" pitchFamily="18" charset="0"/>
              </a:rPr>
              <a:t>3:30 – 5:00 p.m. Radcliffe Yard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12229" y="2762162"/>
            <a:ext cx="296091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Georgia" panose="02040502050405020303" pitchFamily="18" charset="0"/>
              </a:rPr>
              <a:t>Dean Ryan’s Address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Georgia" panose="02040502050405020303" pitchFamily="18" charset="0"/>
              </a:rPr>
              <a:t>Class gift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Georgia" panose="02040502050405020303" pitchFamily="18" charset="0"/>
              </a:rPr>
              <a:t>Teaching award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Georgia" panose="02040502050405020303" pitchFamily="18" charset="0"/>
              </a:rPr>
              <a:t>Intellectual </a:t>
            </a:r>
            <a:r>
              <a:rPr lang="en-US" dirty="0" smtClean="0">
                <a:latin typeface="Georgia" panose="02040502050405020303" pitchFamily="18" charset="0"/>
              </a:rPr>
              <a:t>contribution award</a:t>
            </a:r>
            <a:endParaRPr lang="en-US" dirty="0" smtClean="0">
              <a:latin typeface="Georgia" panose="020405020504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Georgia" panose="02040502050405020303" pitchFamily="18" charset="0"/>
              </a:rPr>
              <a:t>Class Marshals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>
                <a:latin typeface="Georgia" panose="02040502050405020303" pitchFamily="18" charset="0"/>
              </a:rPr>
              <a:t>Strimling</a:t>
            </a:r>
            <a:r>
              <a:rPr lang="en-US" dirty="0" smtClean="0">
                <a:latin typeface="Georgia" panose="02040502050405020303" pitchFamily="18" charset="0"/>
              </a:rPr>
              <a:t> award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Georgia" panose="02040502050405020303" pitchFamily="18" charset="0"/>
              </a:rPr>
              <a:t>Student speech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Georgia" panose="02040502050405020303" pitchFamily="18" charset="0"/>
              </a:rPr>
              <a:t>Faculty speech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Georgia" panose="02040502050405020303" pitchFamily="18" charset="0"/>
              </a:rPr>
              <a:t>HGSE Guest speaker</a:t>
            </a:r>
            <a:endParaRPr lang="en-US" dirty="0" smtClean="0">
              <a:latin typeface="Georgia" panose="02040502050405020303" pitchFamily="18" charset="0"/>
            </a:endParaRPr>
          </a:p>
          <a:p>
            <a:r>
              <a:rPr lang="en-US" dirty="0" smtClean="0">
                <a:latin typeface="Georgia" panose="02040502050405020303" pitchFamily="18" charset="0"/>
              </a:rPr>
              <a:t>     </a:t>
            </a:r>
            <a:endParaRPr lang="en-US" dirty="0">
              <a:latin typeface="Georgia" panose="02040502050405020303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5336"/>
          <a:stretch/>
        </p:blipFill>
        <p:spPr>
          <a:xfrm>
            <a:off x="1164770" y="2689535"/>
            <a:ext cx="3887077" cy="3079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00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2384457" y="625253"/>
            <a:ext cx="5289488" cy="6898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Wednesday, May 24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2108011" y="1668130"/>
            <a:ext cx="5289488" cy="11920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9244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Times New Roman" pitchFamily="18" charset="0"/>
              </a:rPr>
              <a:t>Block Party!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9244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Times New Roman" pitchFamily="18" charset="0"/>
              </a:rPr>
              <a:t>	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Times New Roman" pitchFamily="18" charset="0"/>
              </a:rPr>
              <a:t>5:00 – 7:00 p.m. Appian Way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6E6E6E"/>
              </a:solidFill>
              <a:effectLst/>
              <a:uLnTx/>
              <a:uFillTx/>
              <a:latin typeface="Franklin Gothic Book"/>
              <a:ea typeface="+mn-ea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52" b="12498"/>
          <a:stretch/>
        </p:blipFill>
        <p:spPr bwMode="auto">
          <a:xfrm>
            <a:off x="2024743" y="2860158"/>
            <a:ext cx="4724161" cy="35029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045017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2083980" y="1172845"/>
            <a:ext cx="6945719" cy="955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Thursday, May 25: 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C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-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Day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!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1409024" y="1979295"/>
            <a:ext cx="7086600" cy="13227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ysClr val="windowText" lastClr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  <a:cs typeface="Times New Roman" pitchFamily="18" charset="0"/>
              </a:rPr>
              <a:t>6:45 a.m. </a:t>
            </a:r>
            <a:r>
              <a:rPr kumimoji="0" lang="en-US" sz="2800" b="0" i="1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  <a:cs typeface="Times New Roman" pitchFamily="18" charset="0"/>
              </a:rPr>
              <a:t>Harvard Yard </a:t>
            </a:r>
            <a:r>
              <a:rPr kumimoji="0" lang="en-US" sz="22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  <a:cs typeface="Times New Roman" pitchFamily="18" charset="0"/>
              </a:rPr>
              <a:t>(Gates open for guests)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6E6E6E"/>
              </a:solidFill>
              <a:effectLst/>
              <a:uLnTx/>
              <a:uFillTx/>
              <a:latin typeface="Franklin Gothic Book"/>
              <a:ea typeface="+mn-ea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608" y="2905359"/>
            <a:ext cx="4795791" cy="31939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TextBox 4"/>
          <p:cNvSpPr txBox="1"/>
          <p:nvPr/>
        </p:nvSpPr>
        <p:spPr>
          <a:xfrm>
            <a:off x="459478" y="3302000"/>
            <a:ext cx="2460172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itchFamily="18" charset="0"/>
              </a:rPr>
              <a:t>Ceremony simulcast under HGSE tent in Radcliffe Yard starts at 9:00 a.m.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944648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2147776" y="1213648"/>
            <a:ext cx="4688958" cy="6984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92440"/>
              </a:buClr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Backpacks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500" b="0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1409024" y="1912088"/>
            <a:ext cx="7086600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</a:rPr>
              <a:t>“No backpacks of any type will be admitted. No bag or item larger than 12” x 12”x 12” will be permitted inside the Yard.” - HUPD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6E6E6E"/>
              </a:solidFill>
              <a:effectLst/>
              <a:uLnTx/>
              <a:uFillTx/>
              <a:latin typeface="Franklin Gothic Book"/>
              <a:ea typeface="+mn-ea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5240" y="3835315"/>
            <a:ext cx="3069804" cy="203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314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219162" y="891961"/>
            <a:ext cx="27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 fontAlgn="base">
              <a:spcBef>
                <a:spcPct val="20000"/>
              </a:spcBef>
              <a:spcAft>
                <a:spcPct val="0"/>
              </a:spcAft>
              <a:buClr>
                <a:srgbClr val="992440"/>
              </a:buClr>
              <a:defRPr/>
            </a:pPr>
            <a:r>
              <a:rPr lang="en-US" sz="3600" dirty="0" smtClean="0">
                <a:solidFill>
                  <a:srgbClr val="A51C30"/>
                </a:solidFill>
                <a:latin typeface="Trajan Pro" pitchFamily="18" charset="0"/>
              </a:rPr>
              <a:t>Strollers</a:t>
            </a:r>
            <a:endParaRPr lang="en-US" sz="3600" dirty="0">
              <a:solidFill>
                <a:srgbClr val="A51C30"/>
              </a:solidFill>
              <a:latin typeface="Trajan Pro" pitchFamily="18" charset="0"/>
            </a:endParaRPr>
          </a:p>
        </p:txBody>
      </p:sp>
      <p:sp>
        <p:nvSpPr>
          <p:cNvPr id="4" name="Text Placeholder 2"/>
          <p:cNvSpPr txBox="1">
            <a:spLocks/>
          </p:cNvSpPr>
          <p:nvPr/>
        </p:nvSpPr>
        <p:spPr>
          <a:xfrm>
            <a:off x="1409024" y="1912088"/>
            <a:ext cx="7086600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50000"/>
              </a:lnSpc>
              <a:defRPr/>
            </a:pPr>
            <a:r>
              <a:rPr lang="en-US" dirty="0" smtClean="0">
                <a:solidFill>
                  <a:sysClr val="windowText" lastClr="000000"/>
                </a:solidFill>
                <a:latin typeface="Georgia" panose="02040502050405020303" pitchFamily="18" charset="0"/>
              </a:rPr>
              <a:t>	Strollers </a:t>
            </a:r>
            <a:r>
              <a:rPr lang="en-US" dirty="0">
                <a:solidFill>
                  <a:sysClr val="windowText" lastClr="000000"/>
                </a:solidFill>
                <a:latin typeface="Georgia" panose="02040502050405020303" pitchFamily="18" charset="0"/>
              </a:rPr>
              <a:t>are </a:t>
            </a:r>
            <a:r>
              <a:rPr lang="en-US" i="1" u="sng" dirty="0">
                <a:solidFill>
                  <a:sysClr val="windowText" lastClr="000000"/>
                </a:solidFill>
                <a:latin typeface="Georgia" panose="02040502050405020303" pitchFamily="18" charset="0"/>
              </a:rPr>
              <a:t>not</a:t>
            </a:r>
            <a:r>
              <a:rPr lang="en-US" dirty="0">
                <a:solidFill>
                  <a:sysClr val="windowText" lastClr="000000"/>
                </a:solidFill>
                <a:latin typeface="Georgia" panose="02040502050405020303" pitchFamily="18" charset="0"/>
              </a:rPr>
              <a:t> allowed inside Tercentenary </a:t>
            </a:r>
            <a:r>
              <a:rPr lang="en-US" dirty="0" smtClean="0">
                <a:solidFill>
                  <a:sysClr val="windowText" lastClr="000000"/>
                </a:solidFill>
                <a:latin typeface="Georgia" panose="02040502050405020303" pitchFamily="18" charset="0"/>
              </a:rPr>
              <a:t>Theatre.</a:t>
            </a:r>
            <a:endParaRPr lang="en-US" dirty="0">
              <a:solidFill>
                <a:sysClr val="windowText" lastClr="000000"/>
              </a:solidFill>
              <a:latin typeface="Georgia" panose="02040502050405020303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6E6E6E"/>
              </a:solidFill>
              <a:effectLst/>
              <a:uLnTx/>
              <a:uFillTx/>
              <a:latin typeface="Franklin Gothic Book"/>
              <a:ea typeface="+mn-ea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9342" y="3396342"/>
            <a:ext cx="3080657" cy="3080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29892"/>
      </p:ext>
    </p:extLst>
  </p:cSld>
  <p:clrMapOvr>
    <a:masterClrMapping/>
  </p:clrMapOvr>
</p:sld>
</file>

<file path=ppt/theme/theme1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6932</TotalTime>
  <Words>485</Words>
  <Application>Microsoft Office PowerPoint</Application>
  <PresentationFormat>On-screen Show (4:3)</PresentationFormat>
  <Paragraphs>128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2" baseType="lpstr">
      <vt:lpstr>ＭＳ Ｐゴシック</vt:lpstr>
      <vt:lpstr>Arial</vt:lpstr>
      <vt:lpstr>Calibri</vt:lpstr>
      <vt:lpstr>Cambria</vt:lpstr>
      <vt:lpstr>Franklin Gothic Book</vt:lpstr>
      <vt:lpstr>Georgia</vt:lpstr>
      <vt:lpstr>Times New Roman</vt:lpstr>
      <vt:lpstr>Trajan Pro</vt:lpstr>
      <vt:lpstr>Wingdings</vt:lpstr>
      <vt:lpstr>2_Custom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DiBona, Bornstein &amp; Random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DeAnna</dc:creator>
  <cp:lastModifiedBy>Galindo, Andres</cp:lastModifiedBy>
  <cp:revision>121</cp:revision>
  <dcterms:created xsi:type="dcterms:W3CDTF">2011-11-22T21:19:35Z</dcterms:created>
  <dcterms:modified xsi:type="dcterms:W3CDTF">2017-04-25T19:20:06Z</dcterms:modified>
</cp:coreProperties>
</file>