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8"/>
  </p:notesMasterIdLst>
  <p:sldIdLst>
    <p:sldId id="316" r:id="rId2"/>
    <p:sldId id="317" r:id="rId3"/>
    <p:sldId id="340" r:id="rId4"/>
    <p:sldId id="339" r:id="rId5"/>
    <p:sldId id="321" r:id="rId6"/>
    <p:sldId id="322" r:id="rId7"/>
    <p:sldId id="323" r:id="rId8"/>
    <p:sldId id="328" r:id="rId9"/>
    <p:sldId id="349" r:id="rId10"/>
    <p:sldId id="324" r:id="rId11"/>
    <p:sldId id="326" r:id="rId12"/>
    <p:sldId id="327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44" r:id="rId24"/>
    <p:sldId id="345" r:id="rId25"/>
    <p:sldId id="347" r:id="rId26"/>
    <p:sldId id="34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wmaint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E6E"/>
    <a:srgbClr val="A51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169" autoAdjust="0"/>
  </p:normalViewPr>
  <p:slideViewPr>
    <p:cSldViewPr snapToGrid="0" snapToObjects="1">
      <p:cViewPr varScale="1">
        <p:scale>
          <a:sx n="86" d="100"/>
          <a:sy n="86" d="100"/>
        </p:scale>
        <p:origin x="13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33168-2692-4C04-BE8F-7235F051964F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D6BA-29B9-4A3A-9148-67B698C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DE36-54FE-44F1-9151-E62E2625A763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C8AF6-E82E-4A9F-AD83-91275C5C2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F852C9-DEAA-48D1-90B3-7557A9BD4F9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B32F-365D-4A47-B147-C6DEAEC7E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B1DBC-B691-46F8-ACE9-0328363DED2D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F355-E18F-4558-9AB9-8D922B638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602D1-0B88-452F-8039-A98DC6F9740C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C53CA-837E-4024-B3C4-0162FC3AA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76DEEA-4D79-4BBF-9E17-A80DB82F627E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6631-6ADA-444A-A3EE-7466B9D9C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1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637E4-3D9E-41FE-A7D6-9C5AE4C61F51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9D7D-472D-4183-A766-6BEA47F41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4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B64F4-343F-45C7-B963-F8F4E310BE5C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5AFF-0144-41DC-AD08-70AC52358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6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8376F-E6FC-4630-B440-4B84E3B01145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6664-947A-4002-963E-CF4EC0A38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0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E6517E-0760-4780-8729-9ACBE33C1D43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146BB-0977-4D78-9B6D-95EE4958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2CED4-BB1D-422F-BF06-F997714B0F5B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7095D-7BAB-4029-BA6B-14C5F1227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8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16DB71-0EBE-4527-AF8C-639BB2AFA48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5/13/2019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91349-B602-44C3-8D5B-0D4072A1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C75CE-4B85-4842-BB26-178E5AA5B748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775"/>
            <a:ext cx="1963707" cy="108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>
            <a:lum bright="70000" contrast="-70000"/>
            <a:alphaModFix/>
          </a:blip>
          <a:srcRect t="10907" b="22368"/>
          <a:stretch/>
        </p:blipFill>
        <p:spPr>
          <a:xfrm>
            <a:off x="7845827" y="5988050"/>
            <a:ext cx="137437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3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parking@harvard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belmontmedical.com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sa@gse.harvard.edu" TargetMode="External"/><Relationship Id="rId2" Type="http://schemas.openxmlformats.org/officeDocument/2006/relationships/hyperlink" Target="http://isites.harvard.edu/icb/icb.do?keyword=hgse_osa&amp;tabgroupid=icb.tabgroup9965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98" y="2006467"/>
            <a:ext cx="556358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2172598" y="736477"/>
            <a:ext cx="5563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sz="3600" dirty="0">
                <a:solidFill>
                  <a:srgbClr val="A51C30"/>
                </a:solidFill>
                <a:latin typeface="Trajan Pro" pitchFamily="18" charset="0"/>
              </a:rPr>
              <a:t>Commencement 2019</a:t>
            </a:r>
          </a:p>
        </p:txBody>
      </p:sp>
    </p:spTree>
    <p:extLst>
      <p:ext uri="{BB962C8B-B14F-4D97-AF65-F5344CB8AC3E}">
        <p14:creationId xmlns:p14="http://schemas.microsoft.com/office/powerpoint/2010/main" val="11177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28530" y="524860"/>
            <a:ext cx="5699052" cy="72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Thursday, May 30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69097" y="1491362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HGSE Academic Processional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7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:30 a.m. Appian Way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9" y="3111406"/>
            <a:ext cx="28527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97" y="4234634"/>
            <a:ext cx="2819400" cy="92333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kern="0" dirty="0">
                <a:solidFill>
                  <a:srgbClr val="000000"/>
                </a:solidFill>
                <a:latin typeface="Georgia" pitchFamily="18" charset="0"/>
              </a:rPr>
              <a:t>No children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allowed to process into Tercentenary Theatre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98" y="2684348"/>
            <a:ext cx="4650858" cy="3100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0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05246" y="1038860"/>
            <a:ext cx="6390377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Tercentenary Theatre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8BC59D5-9C70-4679-974E-E36336F45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1" t="13073" b="6408"/>
          <a:stretch/>
        </p:blipFill>
        <p:spPr>
          <a:xfrm>
            <a:off x="1168492" y="1855433"/>
            <a:ext cx="6092136" cy="476730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32" y="1855433"/>
            <a:ext cx="1365250" cy="137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43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81692" y="1127760"/>
            <a:ext cx="6113931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Entrance to Harvard Yard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48" y="2997820"/>
            <a:ext cx="4291076" cy="2860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409024" y="2209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>
                <a:solidFill>
                  <a:srgbClr val="000000"/>
                </a:solidFill>
                <a:latin typeface="Georgia" pitchFamily="18" charset="0"/>
                <a:cs typeface="+mn-cs"/>
              </a:rPr>
              <a:t>Appropriate Regalia: Robe, hood, cap.</a:t>
            </a:r>
          </a:p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>
                <a:solidFill>
                  <a:srgbClr val="000000"/>
                </a:solidFill>
                <a:latin typeface="Georgia" pitchFamily="18" charset="0"/>
                <a:cs typeface="+mn-cs"/>
              </a:rPr>
              <a:t>Lanyard.</a:t>
            </a:r>
          </a:p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>
                <a:solidFill>
                  <a:srgbClr val="000000"/>
                </a:solidFill>
                <a:latin typeface="Georgia" pitchFamily="18" charset="0"/>
                <a:cs typeface="+mn-cs"/>
              </a:rPr>
              <a:t>Harvard ID</a:t>
            </a:r>
            <a:endParaRPr lang="en-US" sz="2800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39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445488" y="705361"/>
            <a:ext cx="6050136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Morning Exercises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445488" y="1553240"/>
            <a:ext cx="605013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9:45 a.m. Harvard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91" y="2575862"/>
            <a:ext cx="4835747" cy="322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54BE5-403E-43FE-B433-24EA8130551B}"/>
              </a:ext>
            </a:extLst>
          </p:cNvPr>
          <p:cNvSpPr/>
          <p:nvPr/>
        </p:nvSpPr>
        <p:spPr>
          <a:xfrm>
            <a:off x="648376" y="2575862"/>
            <a:ext cx="2236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1E1E"/>
                </a:solidFill>
                <a:latin typeface="Georgia" panose="02040502050405020303" pitchFamily="18" charset="0"/>
              </a:rPr>
              <a:t>Student orators deliver speeches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1E1E"/>
                </a:solidFill>
                <a:latin typeface="Georgia" panose="02040502050405020303" pitchFamily="18" charset="0"/>
              </a:rPr>
              <a:t>Deans introduce the candidates</a:t>
            </a:r>
          </a:p>
          <a:p>
            <a:endParaRPr lang="en-US" dirty="0">
              <a:solidFill>
                <a:srgbClr val="1E1E1E"/>
              </a:solidFill>
              <a:latin typeface="Georgia" panose="02040502050405020303" pitchFamily="18" charset="0"/>
            </a:endParaRPr>
          </a:p>
          <a:p>
            <a:r>
              <a:rPr lang="en-US" i="1" kern="0" dirty="0">
                <a:solidFill>
                  <a:prstClr val="black"/>
                </a:solidFill>
                <a:latin typeface="Georgia" pitchFamily="18" charset="0"/>
              </a:rPr>
              <a:t>*Diplomas are </a:t>
            </a:r>
            <a:r>
              <a:rPr lang="en-US" i="1" u="sng" kern="0" dirty="0">
                <a:solidFill>
                  <a:prstClr val="black"/>
                </a:solidFill>
                <a:latin typeface="Georgia" pitchFamily="18" charset="0"/>
              </a:rPr>
              <a:t>not</a:t>
            </a:r>
            <a:r>
              <a:rPr lang="en-US" i="1" kern="0" dirty="0">
                <a:solidFill>
                  <a:prstClr val="black"/>
                </a:solidFill>
                <a:latin typeface="Georgia" pitchFamily="18" charset="0"/>
              </a:rPr>
              <a:t> awarded here</a:t>
            </a:r>
            <a:endParaRPr lang="en-US" sz="1600" i="1" kern="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1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254102" y="1040674"/>
            <a:ext cx="6092666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HGSE Diploma Ceremony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42" y="3429001"/>
            <a:ext cx="37719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409024" y="1995714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It is important that you return to HGSE,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as quickly as possible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, in order for our Diploma Ceremony to start on 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0F2A85-7CF9-4CF8-AC5C-6D2EA1950B4A}"/>
              </a:ext>
            </a:extLst>
          </p:cNvPr>
          <p:cNvSpPr/>
          <p:nvPr/>
        </p:nvSpPr>
        <p:spPr>
          <a:xfrm>
            <a:off x="1409024" y="544799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kern="0" dirty="0">
                <a:solidFill>
                  <a:srgbClr val="000000"/>
                </a:solidFill>
                <a:latin typeface="Georgia" pitchFamily="18" charset="0"/>
              </a:rPr>
              <a:t>*No tickets required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3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71060" y="1038860"/>
            <a:ext cx="6124564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Meeting Locations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76" y="2997201"/>
            <a:ext cx="4555638" cy="303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371060" y="2082800"/>
            <a:ext cx="61245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11:45 a.m. – 12:15 p.m. HGSE Campus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983" y="3426925"/>
            <a:ext cx="25037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There will be signs posted on Appian Way,  Longfellow Hall and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Gutman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373871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424222" y="1127760"/>
            <a:ext cx="6071401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Meeting Locations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209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EAT: Food will be available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Use the restroom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Line-up in alphabetical order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*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You will not return to the meeting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locations (they will not be locked)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do not leave any personal items behind.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557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17897" y="760346"/>
            <a:ext cx="6177725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HGSE Diploma Ceremony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941271" y="1682138"/>
            <a:ext cx="6554350" cy="628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Guests may begin sitting under the tent at 9 a.m.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1" y="2616715"/>
            <a:ext cx="5261458" cy="350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861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4418841" y="482211"/>
            <a:ext cx="3668441" cy="6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Processional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147169" y="1648722"/>
            <a:ext cx="2211783" cy="926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12:30 p.m. Radcliffe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1743" y="3189514"/>
            <a:ext cx="3298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Graduates will process in alphabetical order.</a:t>
            </a: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latin typeface="Georgia" panose="02040502050405020303" pitchFamily="18" charset="0"/>
              </a:rPr>
              <a:t>Dean Long’s Address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Presentation of diplomas</a:t>
            </a:r>
          </a:p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D0E4D-DE0F-432C-96E8-8CDCC5AC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72" y="107767"/>
            <a:ext cx="3215785" cy="66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7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136604" y="1127760"/>
            <a:ext cx="5359019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Photos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082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Students may purchase professional photos; Commencement Photos, Inc. will mail information directly.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30" y="3754957"/>
            <a:ext cx="3914775" cy="2135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6511" y="781837"/>
            <a:ext cx="5579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sz="4000" dirty="0">
                <a:solidFill>
                  <a:srgbClr val="A51C30"/>
                </a:solidFill>
                <a:latin typeface="Trajan Pro" pitchFamily="18" charset="0"/>
              </a:rPr>
              <a:t>Congratulations!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083">
            <a:off x="2126510" y="1972425"/>
            <a:ext cx="557918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7593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60428" y="772312"/>
            <a:ext cx="5879806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University Alumni Exercises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320124" y="21082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2:30 p.m. Harvard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Alumni procession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Address by President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Bacow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Commencement </a:t>
            </a:r>
            <a:r>
              <a:rPr lang="en-US" dirty="0">
                <a:solidFill>
                  <a:sysClr val="windowText" lastClr="000000"/>
                </a:solidFill>
                <a:latin typeface="Georgia" pitchFamily="18" charset="0"/>
              </a:rPr>
              <a:t>speaker Angela Merkel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1026" name="Picture 2" descr="Image result for Angela Merkel">
            <a:extLst>
              <a:ext uri="{FF2B5EF4-FFF2-40B4-BE49-F238E27FC236}">
                <a16:creationId xmlns:a16="http://schemas.microsoft.com/office/drawing/2014/main" id="{538C8309-2092-4BFC-9C9E-30ACC64C6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776" y="4203700"/>
            <a:ext cx="19431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480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593805" y="961774"/>
            <a:ext cx="2785730" cy="696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Tips!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43370" y="185301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Commencement happens, rain or shine.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The dye from regalia may bleed.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Wear comfortable shoes.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Be on time!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16" y="3289005"/>
            <a:ext cx="40005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83441" y="879870"/>
            <a:ext cx="3232299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Parking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61095" y="5392911"/>
            <a:ext cx="3370521" cy="916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Harvard University Parking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Smith Campus Center 8th Floor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parking@harvard.edu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617-495-3772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7004" r="16354" b="6971"/>
          <a:stretch/>
        </p:blipFill>
        <p:spPr bwMode="auto">
          <a:xfrm>
            <a:off x="633855" y="1705648"/>
            <a:ext cx="4065735" cy="449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78" y="5039832"/>
            <a:ext cx="493509" cy="493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1097" y="2451816"/>
            <a:ext cx="34768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Available from 6:30 a.m. Wheelchair lift-equipped shuttles will be running until 8:00 p.m.</a:t>
            </a:r>
          </a:p>
        </p:txBody>
      </p:sp>
    </p:spTree>
    <p:extLst>
      <p:ext uri="{BB962C8B-B14F-4D97-AF65-F5344CB8AC3E}">
        <p14:creationId xmlns:p14="http://schemas.microsoft.com/office/powerpoint/2010/main" val="416205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686062" y="1221293"/>
            <a:ext cx="7457938" cy="83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Access &amp; Disability Services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82024" y="2056810"/>
            <a:ext cx="7086600" cy="181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Students must request accommodations for 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both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University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and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HGSE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events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, as part of the ticket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ordering poll.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3" y="3416838"/>
            <a:ext cx="2661557" cy="256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3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626242" y="936374"/>
            <a:ext cx="5869382" cy="73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Wheel Chairs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307424" y="20701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Belmont Medical Supplies</a:t>
            </a:r>
          </a:p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Georgia" pitchFamily="18" charset="0"/>
                <a:hlinkClick r:id="rId2"/>
              </a:rPr>
              <a:t>www.belmontmedical.com</a:t>
            </a:r>
            <a:endParaRPr lang="en-US" dirty="0">
              <a:latin typeface="Georgia" pitchFamily="18" charset="0"/>
            </a:endParaRPr>
          </a:p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185 Belmont St</a:t>
            </a:r>
            <a:b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Belmont, MA 02478</a:t>
            </a:r>
            <a:b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(617) 484-3888</a:t>
            </a:r>
            <a:br>
              <a:rPr lang="en-US" sz="2800" kern="0" dirty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endParaRPr lang="en-US" sz="2800" dirty="0"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41" y="3338623"/>
            <a:ext cx="2700669" cy="270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952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833011" y="762414"/>
            <a:ext cx="3785191" cy="811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Questions? 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94724" y="1756901"/>
            <a:ext cx="6839183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</a:rPr>
              <a:t>Office of Student Affairs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Commencement website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HGSE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Weekly Newsletter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3"/>
              </a:rPr>
              <a:t>osa@gse.harvard.edu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617-495-8035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3429000"/>
            <a:ext cx="4064000" cy="302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77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5772"/>
            <a:ext cx="6858000" cy="45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1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402419" y="1038860"/>
            <a:ext cx="2519916" cy="683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Regalia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54619"/>
            <a:ext cx="673551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Available at the Harvard Coop </a:t>
            </a:r>
            <a:r>
              <a:rPr lang="en-US" b="1" kern="0" dirty="0">
                <a:solidFill>
                  <a:srgbClr val="000000"/>
                </a:solidFill>
                <a:latin typeface="Georgia" pitchFamily="18" charset="0"/>
              </a:rPr>
              <a:t>May 23 - 30</a:t>
            </a:r>
            <a:b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endParaRPr lang="en-US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b="1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Missed the deadline?</a:t>
            </a: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i="1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Additional $25 late fee</a:t>
            </a:r>
            <a:r>
              <a:rPr lang="en-US" kern="0" dirty="0">
                <a:solidFill>
                  <a:srgbClr val="000000"/>
                </a:solidFill>
                <a:latin typeface="Georgia" pitchFamily="18" charset="0"/>
                <a:cs typeface="+mn-cs"/>
              </a:rPr>
              <a:t> </a:t>
            </a: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kern="0" dirty="0">
                <a:solidFill>
                  <a:srgbClr val="000000"/>
                </a:solidFill>
                <a:latin typeface="Georgia" pitchFamily="18" charset="0"/>
              </a:rPr>
              <a:t>Contact the Coop</a:t>
            </a:r>
            <a:endParaRPr lang="en-US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</p:txBody>
      </p:sp>
      <p:pic>
        <p:nvPicPr>
          <p:cNvPr id="2052" name="Picture 4" descr="Image result for hgse regalia">
            <a:extLst>
              <a:ext uri="{FF2B5EF4-FFF2-40B4-BE49-F238E27FC236}">
                <a16:creationId xmlns:a16="http://schemas.microsoft.com/office/drawing/2014/main" id="{76EA8F92-9160-4272-B1AC-2FD8F8301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2841" r="4670" b="3484"/>
          <a:stretch/>
        </p:blipFill>
        <p:spPr bwMode="auto">
          <a:xfrm>
            <a:off x="1979720" y="2811289"/>
            <a:ext cx="1899822" cy="30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08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40910" y="947006"/>
            <a:ext cx="2902793" cy="71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Tickets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059763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Thursday May 30</a:t>
            </a:r>
            <a:r>
              <a:rPr kumimoji="0" lang="en-US" sz="280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Harvard Yard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for HU Morning Exercises; 9 – 11:30 a.m.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for HU Alumni Exercises; 2:30 – 4 p.m.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Available in Gutman Library;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May 20 – 29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kern="0" dirty="0">
              <a:solidFill>
                <a:srgbClr val="000000"/>
              </a:solidFill>
              <a:latin typeface="Georgia" pitchFamily="18" charset="0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*No tickets are required for the HGSE Diploma Ceremony in Radcliffe Yard; 12:30 – 2:30 p.m.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886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69042" y="779455"/>
            <a:ext cx="5555302" cy="67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29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7007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Georgia" pitchFamily="18" charset="0"/>
              </a:rPr>
              <a:t>HGSE Convocation</a:t>
            </a:r>
          </a:p>
          <a:p>
            <a:r>
              <a:rPr lang="en-US" sz="2400" dirty="0">
                <a:latin typeface="Georgia" pitchFamily="18" charset="0"/>
              </a:rPr>
              <a:t>	</a:t>
            </a:r>
            <a:r>
              <a:rPr lang="en-US" dirty="0">
                <a:latin typeface="Georgia" pitchFamily="18" charset="0"/>
              </a:rPr>
              <a:t>3:30 – 5:00 p.m. Radcliffe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2229" y="2762162"/>
            <a:ext cx="29609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Class gift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Class Marshals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Georgia" panose="02040502050405020303" pitchFamily="18" charset="0"/>
              </a:rPr>
              <a:t>Strimling</a:t>
            </a:r>
            <a:r>
              <a:rPr lang="en-US" dirty="0">
                <a:latin typeface="Georgia" panose="02040502050405020303" pitchFamily="18" charset="0"/>
              </a:rPr>
              <a:t>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Student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Faculty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HGSE Guest speaker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Teaching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Intellectual contribution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  <a:p>
            <a:pPr algn="r"/>
            <a:r>
              <a:rPr lang="en-US" i="1" kern="0" dirty="0">
                <a:solidFill>
                  <a:srgbClr val="000000"/>
                </a:solidFill>
                <a:latin typeface="Georgia" pitchFamily="18" charset="0"/>
              </a:rPr>
              <a:t>*No tickets required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Image result for hgse convocation">
            <a:extLst>
              <a:ext uri="{FF2B5EF4-FFF2-40B4-BE49-F238E27FC236}">
                <a16:creationId xmlns:a16="http://schemas.microsoft.com/office/drawing/2014/main" id="{98D9DFA9-8B9D-4E0F-A572-6497BEFA7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r="14883"/>
          <a:stretch/>
        </p:blipFill>
        <p:spPr bwMode="auto">
          <a:xfrm>
            <a:off x="870857" y="2689535"/>
            <a:ext cx="4131499" cy="29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0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84457" y="625253"/>
            <a:ext cx="5289488" cy="68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29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108011" y="1668130"/>
            <a:ext cx="5289488" cy="1192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Block Party!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5:00 – 7:00 p.m. Appian Way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2498"/>
          <a:stretch/>
        </p:blipFill>
        <p:spPr bwMode="auto">
          <a:xfrm>
            <a:off x="2024743" y="2860158"/>
            <a:ext cx="4724161" cy="3502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45017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83980" y="1172845"/>
            <a:ext cx="6945719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Thursday, May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79295"/>
            <a:ext cx="7086600" cy="1322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6:45 a.m.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Harvard Yard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(Gates open for guests)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08" y="2905359"/>
            <a:ext cx="4795791" cy="3193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59478" y="3302000"/>
            <a:ext cx="24601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Ceremony simulcast under HGSE tent in Radcliffe Yard starts at 9:00 a.m.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464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47776" y="1213648"/>
            <a:ext cx="4688958" cy="69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Backpacks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1208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“No backpacks of any type will be admitted. No bag or item larger than 12” x 12”x 12” will be permitted inside the Yard.” - HUPD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40" y="3835315"/>
            <a:ext cx="3069804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4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9162" y="891961"/>
            <a:ext cx="27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sz="3600" dirty="0">
                <a:solidFill>
                  <a:srgbClr val="A51C30"/>
                </a:solidFill>
                <a:latin typeface="Trajan Pro" pitchFamily="18" charset="0"/>
              </a:rPr>
              <a:t>Strollers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409024" y="191208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	Strollers are </a:t>
            </a:r>
            <a:r>
              <a:rPr lang="en-US" i="1" u="sng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not</a:t>
            </a: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 allowed inside Tercentenary Theatre.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342" y="3396342"/>
            <a:ext cx="3080657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892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11365</TotalTime>
  <Words>513</Words>
  <Application>Microsoft Office PowerPoint</Application>
  <PresentationFormat>On-screen Show (4:3)</PresentationFormat>
  <Paragraphs>113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Franklin Gothic Book</vt:lpstr>
      <vt:lpstr>Georgia</vt:lpstr>
      <vt:lpstr>Trajan Pro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DiBona, Bornstein &amp; Random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DeAnna</dc:creator>
  <cp:lastModifiedBy>Galindo, Alex Andres</cp:lastModifiedBy>
  <cp:revision>136</cp:revision>
  <dcterms:created xsi:type="dcterms:W3CDTF">2011-11-22T21:19:35Z</dcterms:created>
  <dcterms:modified xsi:type="dcterms:W3CDTF">2019-05-13T12:57:03Z</dcterms:modified>
</cp:coreProperties>
</file>