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27"/>
  </p:notesMasterIdLst>
  <p:sldIdLst>
    <p:sldId id="323" r:id="rId5"/>
    <p:sldId id="311" r:id="rId6"/>
    <p:sldId id="329" r:id="rId7"/>
    <p:sldId id="326" r:id="rId8"/>
    <p:sldId id="305" r:id="rId9"/>
    <p:sldId id="303" r:id="rId10"/>
    <p:sldId id="307" r:id="rId11"/>
    <p:sldId id="306" r:id="rId12"/>
    <p:sldId id="302" r:id="rId13"/>
    <p:sldId id="308" r:id="rId14"/>
    <p:sldId id="325" r:id="rId15"/>
    <p:sldId id="310" r:id="rId16"/>
    <p:sldId id="314" r:id="rId17"/>
    <p:sldId id="327" r:id="rId18"/>
    <p:sldId id="313" r:id="rId19"/>
    <p:sldId id="312" r:id="rId20"/>
    <p:sldId id="331" r:id="rId21"/>
    <p:sldId id="315" r:id="rId22"/>
    <p:sldId id="316" r:id="rId23"/>
    <p:sldId id="318" r:id="rId24"/>
    <p:sldId id="319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A9E4-D762-48ED-A8FD-DEA34FFEC9D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EC5F-F467-4C88-9274-78A24D1E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19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8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2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0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6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C6DE36-54FE-44F1-9151-E62E2625A76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8AF6-E82E-4A9F-AD83-91275C5C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1602D1-0B88-452F-8039-A98DC6F9740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53CA-837E-4024-B3C4-0162FC3A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4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9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3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8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76DEEA-4D79-4BBF-9E17-A80DB82F627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6631-6ADA-444A-A3EE-7466B9D9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9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5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9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F852C9-DEAA-48D1-90B3-7557A9BD4F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B32F-365D-4A47-B147-C6DEAEC7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4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6B1DBC-B691-46F8-ACE9-0328363DED2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355-E18F-4558-9AB9-8D922B63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2637E4-3D9E-41FE-A7D6-9C5AE4C61F5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7D-472D-4183-A766-6BEA47F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2B64F4-343F-45C7-B963-F8F4E310BE5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5AFF-0144-41DC-AD08-70AC523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A8376F-E6FC-4630-B440-4B84E3B01145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6664-947A-4002-963E-CF4EC0A3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E6517E-0760-4780-8729-9ACBE33C1D4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46BB-0977-4D78-9B6D-95EE4958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02CED4-BB1D-422F-BF06-F997714B0F5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095D-7BAB-4029-BA6B-14C5F122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16DB71-0EBE-4527-AF8C-639BB2AFA48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1349-B602-44C3-8D5B-0D4072A1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9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B5C75CE-4B85-4842-BB26-178E5AA5B748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775"/>
            <a:ext cx="1963707" cy="10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>
            <a:lum bright="70000" contrast="-70000"/>
            <a:alphaModFix/>
          </a:blip>
          <a:srcRect t="10907" b="22368"/>
          <a:stretch/>
        </p:blipFill>
        <p:spPr>
          <a:xfrm>
            <a:off x="7845827" y="5988050"/>
            <a:ext cx="1374373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mapper.org/" TargetMode="External"/><Relationship Id="rId2" Type="http://schemas.openxmlformats.org/officeDocument/2006/relationships/hyperlink" Target="https://www.harvardhousingoffcampus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boston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rking@harvard.edu" TargetMode="External"/><Relationship Id="rId2" Type="http://schemas.openxmlformats.org/officeDocument/2006/relationships/hyperlink" Target="http://transportation.harvard.edu/parking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app@harvard.edu" TargetMode="External"/><Relationship Id="rId2" Type="http://schemas.openxmlformats.org/officeDocument/2006/relationships/hyperlink" Target="mailto:huhousing@harvard.edu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gsasreslife@fas.harvard.edu" TargetMode="External"/><Relationship Id="rId4" Type="http://schemas.openxmlformats.org/officeDocument/2006/relationships/hyperlink" Target="mailto:leasing@harvard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huhousing.harvard.edu/living-huh/graduate-commons-program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uhousing.harvard.edu/apply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4" r="26574" b="6471"/>
          <a:stretch/>
        </p:blipFill>
        <p:spPr>
          <a:xfrm>
            <a:off x="-1" y="0"/>
            <a:ext cx="9144001" cy="5071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3875"/>
            <a:ext cx="9144000" cy="2524125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51C3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832526"/>
            <a:ext cx="6580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dirty="0">
                <a:solidFill>
                  <a:schemeClr val="bg1"/>
                </a:solidFill>
                <a:latin typeface="Adobe Garamond Pro Semibold"/>
              </a:rPr>
              <a:t>Housing Information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7" y="4722813"/>
            <a:ext cx="1581480" cy="12381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10550" y="6345566"/>
            <a:ext cx="8633450" cy="1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5969122"/>
            <a:ext cx="658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chemeClr val="bg1"/>
                </a:solidFill>
                <a:latin typeface="Adobe Garamond Pro Semibold"/>
              </a:rPr>
              <a:t>Office of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218153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838200"/>
            <a:ext cx="68199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Applicants with Disabilities </a:t>
            </a:r>
          </a:p>
          <a:p>
            <a:pPr algn="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and/or Special dietary needs</a:t>
            </a:r>
          </a:p>
          <a:p>
            <a:pPr algn="ctr" eaLnBrk="1" hangingPunct="1"/>
            <a:endParaRPr lang="en-US" altLang="en-US" sz="3600" dirty="0">
              <a:latin typeface="Georgia" pitchFamily="18" charset="0"/>
              <a:ea typeface="Trajan Pro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762000" y="22098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ea typeface="Franklin Gothic Book"/>
              </a:rPr>
              <a:t>Apartments appropriate for individuals with a physical disability or medical condition are available + service animals.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  <a:ea typeface="Franklin Gothic Book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err="1">
                <a:solidFill>
                  <a:schemeClr val="tx1"/>
                </a:solidFill>
                <a:latin typeface="Georgia" panose="02040502050405020303" pitchFamily="18" charset="0"/>
                <a:ea typeface="Franklin Gothic Book"/>
              </a:rPr>
              <a:t>Cronkhite</a:t>
            </a:r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ea typeface="Franklin Gothic Book"/>
              </a:rPr>
              <a:t> &amp; GSAS meal plans can accommodate students’ special dietary needs.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  <a:ea typeface="Franklin Gothic Book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800" dirty="0">
              <a:solidFill>
                <a:schemeClr val="tx1"/>
              </a:solidFill>
              <a:latin typeface="Georgia" panose="02040502050405020303" pitchFamily="18" charset="0"/>
              <a:ea typeface="Franklin Gothic Book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ea typeface="Franklin Gothic Book"/>
              </a:rPr>
              <a:t>Please contact Maritza Hernandez ASAP</a:t>
            </a:r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ea typeface="Franklin Gothic Book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ea typeface="Franklin Gothic Book"/>
              </a:rPr>
              <a:t>Maritza_Hernandez@gse.harvard.edu</a:t>
            </a:r>
          </a:p>
        </p:txBody>
      </p:sp>
    </p:spTree>
    <p:extLst>
      <p:ext uri="{BB962C8B-B14F-4D97-AF65-F5344CB8AC3E}">
        <p14:creationId xmlns:p14="http://schemas.microsoft.com/office/powerpoint/2010/main" val="6724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879600" y="4572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Off-campus options</a:t>
            </a:r>
          </a:p>
        </p:txBody>
      </p:sp>
      <p:pic>
        <p:nvPicPr>
          <p:cNvPr id="2052" name="Picture 4" descr="https://evbdn.eventbrite.com/s3-s3/eventlogos/519034/bostonskylin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810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0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028700" y="1127125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Private Rentals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409700" y="2082800"/>
            <a:ext cx="6705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Online classified ads on websites like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hlinkClick r:id="rId2"/>
              </a:rPr>
              <a:t>harvardhousingoffcampus.com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,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hlinkClick r:id="rId3"/>
              </a:rPr>
              <a:t>padmapper.com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*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,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hlinkClick r:id="rId4"/>
              </a:rPr>
              <a:t>boston.com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*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,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Real estate agencies charge a "finder's fee" (usually one month's rent) + s</a:t>
            </a:r>
            <a:r>
              <a:rPr lang="en-US" dirty="0" err="1">
                <a:solidFill>
                  <a:schemeClr val="tx1"/>
                </a:solidFill>
                <a:latin typeface="Georgia" pitchFamily="18" charset="0"/>
              </a:rPr>
              <a:t>ecurity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 deposit, 1</a:t>
            </a:r>
            <a:r>
              <a:rPr lang="en-US" baseline="30000" dirty="0">
                <a:solidFill>
                  <a:schemeClr val="tx1"/>
                </a:solidFill>
                <a:latin typeface="Georgia" pitchFamily="18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 and last month’s rent.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i="1" dirty="0">
              <a:solidFill>
                <a:schemeClr val="tx1"/>
              </a:solidFill>
              <a:latin typeface="Georgia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i="1" dirty="0">
              <a:solidFill>
                <a:schemeClr val="tx1"/>
              </a:solidFill>
              <a:latin typeface="Georgia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i="1" dirty="0">
                <a:solidFill>
                  <a:schemeClr val="tx1"/>
                </a:solidFill>
                <a:latin typeface="Georgia" pitchFamily="18" charset="0"/>
              </a:rPr>
              <a:t>*Please note that Harvard University and the HGSE do not endorse any of these services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9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1127125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Utilities</a:t>
            </a:r>
            <a:endParaRPr lang="en-US" altLang="en-US" sz="3600" dirty="0"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028700" y="2209800"/>
            <a:ext cx="708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Monthly costs can be </a:t>
            </a:r>
            <a:r>
              <a:rPr lang="en-US" altLang="en-US" i="1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roughly estimated</a:t>
            </a: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 at $300/month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Gas, heat, and electricity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Water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(usually included in rent)</a:t>
            </a:r>
            <a:endParaRPr lang="en-US" altLang="en-US" dirty="0">
              <a:solidFill>
                <a:schemeClr val="tx1"/>
              </a:solidFill>
              <a:latin typeface="Georgia" pitchFamily="18" charset="0"/>
              <a:ea typeface="Franklin Gothic Book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Washer/Dryer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(usually coin-operated)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0558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0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879600" y="7620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On &amp; Off-campus</a:t>
            </a:r>
          </a:p>
        </p:txBody>
      </p:sp>
      <p:pic>
        <p:nvPicPr>
          <p:cNvPr id="4098" name="Picture 2" descr="http://www.merritthawkins.com/uploadedImages/MerrittHawkins_New/Images/tips_to_keep_in_mind_on_match_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828800"/>
            <a:ext cx="5766021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5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4572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Roommates</a:t>
            </a:r>
            <a:endParaRPr lang="en-US" altLang="en-US" sz="3600" dirty="0"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028700" y="1600200"/>
            <a:ext cx="7086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Finding roommates can be a good way to reduce housing costs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harvardhousingoffcampus.com*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Boston.craigslist.org*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Facebook*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*Please note that HGSE does not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endorse these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15138" b="17250"/>
          <a:stretch/>
        </p:blipFill>
        <p:spPr bwMode="auto">
          <a:xfrm>
            <a:off x="4739440" y="3581400"/>
            <a:ext cx="420136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08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409700" y="1127125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Signing a Lease</a:t>
            </a:r>
            <a:endParaRPr lang="en-US" altLang="en-US" sz="3600" dirty="0">
              <a:ea typeface="Trajan Pro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28700" y="2209800"/>
            <a:ext cx="708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A lease is a binding legal contract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(usually one year)</a:t>
            </a:r>
            <a:endParaRPr lang="en-US" altLang="en-US" dirty="0">
              <a:solidFill>
                <a:schemeClr val="tx1"/>
              </a:solidFill>
              <a:latin typeface="Georgia" pitchFamily="18" charset="0"/>
              <a:ea typeface="Franklin Gothic Book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Health problems, roommate challenges, construction noise, etc. will not allow you to get out of a lease.</a:t>
            </a:r>
          </a:p>
          <a:p>
            <a:pPr eaLnBrk="1" hangingPunct="1">
              <a:defRPr/>
            </a:pPr>
            <a:endParaRPr lang="en-US" altLang="en-US" sz="2000" i="1" dirty="0">
              <a:solidFill>
                <a:schemeClr val="tx1"/>
              </a:solidFill>
              <a:latin typeface="Georgia" pitchFamily="18" charset="0"/>
              <a:ea typeface="Franklin Gothic Book"/>
            </a:endParaRPr>
          </a:p>
          <a:p>
            <a:pPr eaLnBrk="1" hangingPunct="1">
              <a:defRPr/>
            </a:pPr>
            <a:r>
              <a:rPr lang="en-US" altLang="en-US" sz="2000" i="1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Verbal agreements are </a:t>
            </a:r>
          </a:p>
          <a:p>
            <a:pPr eaLnBrk="1" hangingPunct="1">
              <a:defRPr/>
            </a:pPr>
            <a:r>
              <a:rPr lang="en-US" altLang="en-US" sz="2000" i="1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non-binding, make sure all </a:t>
            </a:r>
          </a:p>
          <a:p>
            <a:pPr eaLnBrk="1" hangingPunct="1">
              <a:defRPr/>
            </a:pPr>
            <a:r>
              <a:rPr lang="en-US" altLang="en-US" sz="2000" i="1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expectations are listed on lease</a:t>
            </a:r>
          </a:p>
        </p:txBody>
      </p:sp>
      <p:sp>
        <p:nvSpPr>
          <p:cNvPr id="8" name="AutoShape 2" descr="data:image/jpeg;base64,/9j/4AAQSkZJRgABAQAAAQABAAD/2wCEAAkGBhQSERQUEhQVFRQVFBQUFBQVGBQVFxUWFBQVFBUYFhQYHCYeFxkjGRQVHy8gIycpLC0sFR4xNTAqNSYrLCkBCQoKDgwOFA8PFCkcHBwpKSkpKSkpLCkpKSksKSwsKSwpKSkpKSkpKSksKSkpKSkpKSksKSksKSwpLCkpKSwpLP/AABEIALcBFAMBIgACEQEDEQH/xAAcAAAABwEBAAAAAAAAAAAAAAAAAQIDBAUGBwj/xAA9EAACAQIEAwcBBgUDBAMBAAABAgMAEQQSITEFIlEGEzJBYXGBkRQjQlKSoQczYrHBFXKCJNHS8FOi4Rb/xAAZAQEBAQEBAQAAAAAAAAAAAAAAAQIDBAX/xAAiEQEBAQEAAgIBBQEAAAAAAAAAARECAyESMWEiQVGx8RP/2gAMAwEAAhEDEQA/AOhCOlCKnRHTgWvE7GBHShFT4SlZKIjiKlCOn8lKyUEfu6PuakBKVkoIT4cGq/FcP9KvclIeG9Q1j5sJaoz4WtZiMBeqrEYEisWOk6Z2bB1VcTwgZSrAEHcGtY8NVmOwd6x8fbWuS8Z7LFbtFqvmvmPbrWaeKuwYrAkVneLdm0luw5X6jY+4r08959uVjntqSBU/G4Bo2yutj+x9j51DZbV6J1rGG6cd72HkP/SaICk2rSfRWWtP2M7fYjhr8hzwk88LE5T6qfwN6j5BrMK1OBr1m/lqSV6f7M9r8NxGLPCwJAHeRNbOhPky+Y9Roah8b/hzgcTcvCEY/jj5D+2h+a8+8CkxEUwlwrMjpqWGgA885OmXqDoa7v2C/iCmPUxvkXEIOZVN1cebR319xrbqa8/Ukvqr7jE8b/gfKtzhZVkHkknK36hof2rBcW7NYnDG08Lp6kXU+zDSvUJpuSIMLMAQdwRcfSk7sandeT6FeheN/wAMMDiLnuu6c/ii5dfVfCfpWB43/BbER3OHkWYflbkf/wAT+1bncbnUrm9Cp/FOBT4c2nieM/1AgH2bY1BtW9aFRihR0Ao6AoxUQYNHQoVB62C0rLToWhkri4GwlDLTmSjFAhVpeWlBaMJQEFo8tKAoE1QnLQy04BR2q4hkxVGnwl6n2oitTDWbxeAttVVNBWymgvVVi8BWbGp0yeJwd6pcZw6tfPhiKgz4a9RvWE4hwxXBV1uP3HqD5ViOL9nHiuRzp1G49xXXMXw6qXE4Iitc9WJY5JJHTZrbcW7LqxJj5G8wfCf+1ZXG4Fo2yuLEfv7Hzrvz3rGIRFLw8RZgo3JomStV2KTDxx4mfFRiT7l0gRiVvK1hnU7HKSt9bgPex8r5O/jzaSbWk7LYvC4WN5MRrHEQsMGxxMpW5aYgHkXlJ0Ns6ixvZpc3ZziWGjPEYEhUOe8OGjjUGOO1w2UXJ3NxmJAOvpzaJG0kJzDW3oQdyPL+30rofYT+KD4W0U15Ib2t+JP9t/L+n6V87ycdeP3z+q/u9OfP39fxHQuwnbaPiMVxZJ0H3sXTyzLfdD+2x9dOUrm3aLsgSy8V4K65xzPEg0Yfiyp1I0ZPprpWu7FdsouIw5l5JUsJoTujdR1Q+R+N66c+SdzZ/jj1zi4ZabK1KZKbKVtlGmwyuCrqrKdwwBB+DWQ41/CXBT3KKYHPnEeX5Q6fS1bbLRgVqG44Xxr+DGLiuYGSdeg5H/S2h+DWJx/C5YGyzRvG3R1K/S+9eqstMYvARyrllRXU/hcBh9DW51Wp28p0oV3fjn8HcHPcxZsO39HMn6G2+CKwPG/4PY6C7RquIQecXjt6xnX6XrXyjc6lYiip+XCMhKurIw3VgVI9wdaOpqvVeE4zE5UA6ttobEjcK1rNb06VOtWbGBxMUXdZ7ADKkqoHyKBYWUWa+wvrVfhZ5YoUCu11aSSQqc+dpJCsUIz3OpIJvsBXPXBtQKO1UWD7RNkjaSPlZxF3gIF3uVJCHXJmBF730varXA8TimUNG4YEsAQd8hytbrY1RIy0YFKtR1UJvXOe13GWxGKihSN5IEl7o93J3ZkxGUkKH6J5+tdItUDE8ChcxkoAY5O9TLy2exBJA3vc70oyR7QT4NMNhXeJ8U+ZnMz2RI7korSDdzoAfOxq9/8A65IlX7XaGRgTkUmXlBtnzINE9TUXDdl5UnmZzDiIp2LSCVbSLYWRVOqlRoPKqlcYZsbhpBh5ImRJYcWjqe6WAAkc5AVhcaWqDeQzK6hlIKsAQRqCDqCKUa52/GGObFxg3k/6ThsA0BF7GUrta+voBVxw/iOKw+Jgw2KkScTI5SVVyOrRrdg4GhHQ6U1GrNNvHeqXDduMI8xiEtnDmMZgQrsDYhH2bXTer29UV2JwINVGJ4eRtWmYUzJADUsWVjZsPVficDetjiuHA1VT4Ais43KxWM4Z6VS4/hQYZXUMPX/B8q6BPhKrsRwy9NVybiPZMi5iNx+U7/B860UOJT/QJYMn30clyCOZTJMoLAW/+M2vWll4P6U5heDg6MoIIsQRuOntWfJflJ+LqfSmP8LmOGhbDPmcxIzRtytmZAzZGOjC5P8A+1ieKcFeJ8siNGw3uCPqP+1d44dhcqgISoAAA8rDQaVKx3B1nUrPGsqnrqV/2nxL8GvHO/Jxdvt357n04X2T7bYjh8t1PKfEh1RwP8+oroj4ZMa3+pcHYRY5BmmwxsBMPxArsc3XY+h1qu7RfwkvmbCPfz7qTT6PsfmxrBxjFcPxAIzwyIdAQR9L6MP7+tdJefJflxc6/tu509B9le1EeOizKCkqcs0LeKJ9iD6XBsfTWxBFXDJXKOCdpI8fKs8DLhuKIMpB0hxi+ccg/MbaX126C3S+BcbXEoeUxyxnLNA/jifoeqncNsR8iuvHe+r6rzd83lJKUjLUhhTRFdnMm1C1CjqgWpyI03RodaIlmFW1ZVJ6kA/3oUFaioEfa1sbm1gSQdCAN9Ki8UjTLmyBmAutjlc/7WGv+KnkUzNhEc3ZRexW+xsdxfpRpnk4FG+fuWzZhmIe4IEhNyjjRc1mF8tz1p3gvD0wrys4ZM7kpcAxxIxzFFddAC1zrby6VcYeMRX5W1Or+K9hYXtqLAAWtanxiFtfMLaC9xuTYD96gzMfaJwFkLkkOxmiyckcQzbPbVtFsbnMToOl9wfibSxd5JH3W+jE3AG+YEAqR5/3NRMbBD3ipbIzallOUBr3TMtirEkEi4/CaPiWElkiMZIkja2bIRHIyA8y/lOYaEgruaqLXCY1JVDxurqdmUgj9qfrC4uKRHjSE9zF30ZaPNIszcyZ3dmH3i5QRlVjpY3O1P4TtfiGaZzD92rrHHG3JIzv3ZiVdSSWRyxzKLaa72aNnTc8CupVgGVgQVOoIO4I6VWYTtRC1gzd2zOyBXI1ZCA4VhowDHLfYnSratIz3FeyAkeKSGVoJIFyRZQrIqnQju2FttKpuPcDxEMUk6NJisW690JAqjuI28ZjiHnbpc3NbqhaphrnWFePB4TvMPJNKCe6gw00YB+0sRquZQy2JJPl61X8E4tNgUxmGLd5jGnjWEE3zSTJcsAfwg6ny+tdOnwKOyMyKzIcyEgEqdrqfI1UDsjEMa+NF2lKZQptlDBQuYaXBIFvk0w1VYjtfPBiVw0kBxDCFJHfD6sL6MxiOwzbC+1aDh/F4p8/dNm7tzG9r8rDcX2PxesrNgcThcPK+XvMfjZcmdAWSIG6pzW5UVevmR0qDN2jiwcUeBwciKQck2McExRudXa4BzSE39BpUHQSKZkhBrI9heJmLh02IxEryKksxDucxKLYC1z5m9h1atJwHGyT4eOWWMRM65sgJaynw3uBYkWNvWiim4eDVfPwq21XfeqWK5hmABK3FwDsSN7UCtTF1mHwPUUuLBCr9oAabbBjyrNi6h4eG1WMS0hICKkxrU+LNLEat4h8+f1qDxTsxDOpWRVdfyvrb/a26n2qwApxWrPXi56+4k6s+nHO0/8ABcoe8wjkW17tzr/xkGnwfrUvhHbubDdxHi0KEIoGIcck4IsySSnVHGmVibAixAGo61npjFYNJFKyIrqRYqwBBHsas8fv3ddP+uzLCI3DKGF7EXsQQdeoOxpDUeEwSQxrHEoVEFlUXsB860bV1czRFEKWaSRQFQvRGivQSFeipgGhUVYXo6jdyw8LX9H1+jDX63o/tdvGpX13X9Q2+bVRIIpHci97C/Wwv9aUrgi4Nx1Go+tKFUQ8bwqOUG4sTY5hvddAbHQ6abbEioOI4PKmZsOVzktb8ItlOVbeHxszn/0VeWowKYimk4nqY5ogwLlALXLELnFkYaiwbX+gnTakJgYpdYJCrLchWBbI2UoSFbmRgGK3BFtqu5IgwswBF72IB1Gx186iHhIVHEJyMy5AxucouTp8sx9zemDLtwOTDuXEXeBY0ijCM/Ii6MMynMLgs3Mjc9iT0suz00eFwKlmUlQO87smQlzZQAo1LmyggAXNzbWjhwk8EnKoKvy/iZUyhu7GgzhQqqtzu0jMfWTxOWMyIrRqZbLd1coyFrhVEi85ZiGsOikm1QV2E7fJ3Ms0y92izLEgBzu2ZFc5hoAwzG48sp6Vo4eIRuxVXUsGZCLi+ZLZgB52uL22vWa4lwGOXOqyJIZI2HOcrf8AUqFDpKoys5WIWupNl3saq5eAlSY5FWNSIo455ic0Kq2eRkcKUMrvmbNnU3I001uo6FahaqLtBxuWNo48LH30rAyMLZgsQ0B8S+JyFBvpzGxtTeB7dQO8iPyGNSXe6sl0yCQXU5hZ3CgkDNY2vV1Ghy1Hbh6ZCmRcrXuuVbEnckWsTT2ExaSoHjZXU3sym4NjY6+9PWqjn/GOxEyYbDwYfLNDDKZZYpG7tpznLqpYDLYX+a1WN4isOHaaYZAiZ3W4Njbwg+Zuco6mrXLTc2GV1KsoZToQwBB9wdDUxdYLs1aLDz8UxRHeTgudQckS/wAuJehOmn+2oHZLjmMnkA7+FmZi8uFljkR4Yy28bgDOACLX01FarinYDDyRGKK+HBkEp7q2VnUWGZGuCB0FhTeNwHEe6WJJIWkYsr4orkKR6WAjF7seo02086mLpzEdpcOmJTCmT759lALWNr2YjRTbWx6Va93XOeEcEbDcSwkc6xKY0xE7TKxPe3VgZJGfUEEbbVZcbw7zcRRPtMscc8IbBSQv92HSxfMoNnvr5/iWpg2yrTgSsrN2smGJeCCFcT3CKJiHWORpPxd2pNmt5geZNavByl40co0ZZQxR7BluNmAvY1ZEGEorU6RSDVxCDRE0pqQaBLGm2pZpBqKQaSTSjSaikmkmlEUmik3o6IihRVnQvUePGqTY3VvysMpPt5N8E1IvRDLYNSbjlPVOUn3Gx+QaH3i9HH6W/wDE/wD1p6lCgajxik2N1PRuUn2vo3xepIpsqCLEAjodR9KaGDy/y2K/0nmX9J1HwRVRLoWqN9oZfGht+ZLsPlbZh9D709DOrC6kEehv9elVCrUziMAjm7LqDcMLq18rJfMNfCzD5qQKO1VFIez5QqYm0Vs2WwBseU2bYERqsa6Cy5vM3DcHEcTG/dzRhxlN5BypyxqzXbbLmbLdgPCdzpV/agygixAIOhB1B9xUwZ/B9xIfumbDuwuAl0BBTOM0ZBjLZTmOlwGG1VeM7GuihYlRo+8jkZEBXP3cYjQGMuDoAGusniF7Vd8W4BnsYsqnmJBvY3ZX21Fi6KW0BIUC4AsRjcLNFGi4bQICTazFnYgElX1KgF3sDmJAAtTFY7Fti0md4X+8MHdIrF88WaYBVSKQZ5GyhGaVgRq5ubAVd8P7WTFowFSRJXZIi7d22SJAcz6GzyASSKCAMqetS5O0EcmZJ4Myg+EqCQCUVbxtqGLuEFrklWsNKRN2Yw82Z4XGZkePnvIcvNGwVmIlT8S3DW30tUFjgO1+HlXNnyIWyo8lkSTUgFHJsb5SbXvbUgVdVi4uzkxlhRxH3cbhmdVjYtZGRlYqEuHjZUIZDYKNTWz2rUQdqFqosJ2luEMirklkaOKQEKHC7yZGPKhs1jc3AH5gKvFkBJHmND6aA/2IqhufBo4IdVYFWU3APKwsw9iKzmG7BwwN3kLOZI1cYcSu0kcDMDqqdLmtRRE0GF7O9jshEWLwsblWaUYtZLl3Lg2YaP8AB00NW3a3tnFglt/MmIusQOw/M5HhX9z5da0VMfY0zl8i5yMrNlGYjoW3I9KmDAdiuIzy4+YyYkTL9nWQ92x7pWdksqrsMouPLzq4l7exFmEMOIxCocryQR5kBG9mJGb4qQOyKpLi5I2CfaYe7CqoURnKRmFupIO296yeF41PgsGmF7t4cRCxsRA08WIBLGysp0JuLn0qK3HBuOw4qPPC2YA5WBBDI35WU6g1Nauc8e49JDgWLYdMPi8YXzLGOYxqLvK43U2JFiTbMT1ouyvHJYVmmZp3wMeHVkbEKA5lJAyxG/MCbga21HzNXHQzSTWZ4D2xkm7sT4SWHvE7xZRZ4SoXMSX0yaeRq74fxWGdc0MiSL1Rgbe43HzQSKTSzSTUUgiitSjQNAm1FSqFFS3UEWIBB8jqPpTAwmX+WxX+k8yfpOo+CKrsJ2piewIdLlcpIuGDZyrXB0XIhfmtZWUncVZLj4ywXOuYgMBcagkgW6+FtuhogLiHXxpcfmj5h8p4h8A1IgxCuLqQR528vcbg+9HampcIr6sNRswurD2YWI+tBKo6hhZF8LBx0flb4dRY/K/NKXiC3s90PR9AfZ/Cfg3qol3puTCqxuRzfmF1b9Q1pQpVVDGWRdiHHRuVv1AWPyB70peILez3Q9HsL+zXyn4NO3oGxFiLg7g6g/FEO0L1DGCCj7tinoNU/QdB/wAbURxLr40zD80ev1Q8w+M1UTKApiHFq/hINtx5j3XcfNO3oCmhVrZgDYgi+4I2IO4PqKp5uzKixhOWzIwU7WRBHkDgZ1UqoB1PnpqauiaSaDPnEy4cCKJe8kVDLOxV2EksmiqGB5bnMbm+VUHpU2DtPEwXMGVXXOpIzKUtdiSt8oAK3zWAzi/pZ5qi4jh8bg3UAsMpIABK3zFT5EE7g6G+tFIn4VDKFIsAoCLltlyK6uUy7ZSyKCBa4W1I4Zw2WOTmkzRhLWu12csWZyNhmLsSPKy20vVdJ2ekS3czMLNuTdwhVYyMxuGyqGYAgXZgTsbvcN4pPmySprlvduUliznuw1spYLl1Hisx8rVBKxPGyJoUVbI7yKztcfy45HOUehQC566X3qXheJxy/wAt1bY2G9mUMDY62KkH2INNcSwYmQqTY+TAAkX0YdQCt1NiDYnUVUzdlwF5G5wLISAAt5EdiCBmDFUVM9yQFHy0aPNSSazTz4qEkAZ1DgJn5gRJbVpRZlCMzbrYLGNyadwna+Jh9591yhxmIIKtnKnTUciZ7ECwZb700xfE0k03HMGF1II6ggj6ijLURVcT7OwzO0jL94YXgD3JypICDZTy35jrbzNZTj/ZbELhcJh41GIggbNMgYRvKFYlVANxaxPnvW9Y0mo05hx7uoMOkOHR8LJj2COkzkLDGrEObFrLe9t9R0p+DAJw5e/nhw5kjVY8K+HZw2JdgVs0Z0v5lvWugYzh8cqlZUV1PkwDD99qp4+xsCTRSKDaBWEUV7xoWbNnAOua53v06Coqh7LdsXGDnxGPkHJOyAWANwoORQPEbmw9t6vOF9rIZcKmJc9zG7FR3pA1zFRqNLEg1h8f2Algwk7yEzy5m7iKPMyIZWAeUi2rW120sPhWPwTTzQYCAwlcDEjOkp5JZtLqQNTudvzGiumxTKwDKQynUEEEH2Ioya5Zx3FSYCFYsLEMPiZc086RuZVjjhzarm0AbU/Fq1S9tBmwcaoZHxMQlbKbd2mW7ORbXXNp/TQxqKKstF/EnAkc03dsDYpIjqwI6i1CirmTD4bEiU2KZLpI2ifzEjLqwOh0Eam40K28qf4nw0mJYY11sEMrWORbZXe+7SFSwFvNrmwvUCTs28fNh3NwLC+jXCsEJbZ7NJLIQ3iZhcgCnuKcZkw+GY5c8qRgsTfu1d/CM1gXGblFtbWLEecZLl7VhZ2jMbEAhQRYMSWy+Frctlka97ZYi3mKsMPx2F+7yvcy2yr+LVO85l3Wy2JvtcdRdqbGYeUmGRkZhmQq2lyAFkCk7+MA2P4rUmDhMcDmRQ5vnAUAME72QyyFQBm5mtfc2VQNBVFuKJhcWOoO4Oo+lMw4lXF0YN1t5e48j704GohlcHl/lsY/Qap+g6D/AI2pf2p18aXH5o7sPlPEPjNTl6O9UHDiVcXVgQN7Hb0I8j704DUSbDK5uw1GzC6sPZhY/vSAJF2YOOj6N+tRY/I+aaifeiLVDHEV2e8Z/r0B9m8J+tSC1XQU0CvbMASNjsR7MNR8Gm+6dfA+Yflk/wAONfqGpwmhmoGv9Qt/MUp6nVf1jQfNqkLKCLjY7Gm89RWwa7peMnzTQH3Xwn5FTTE/NRFqiw5xfMQehAIPyLkfSnM9XTDpNEXpvPRF6mmHc9JdqaL0kvTVw8HqJPgI3YMVswJOZbqdQFNyPECANDfwjpTneUeapopY+zOWRCrkoGUsLlWbIHZblfGTLIXa9r2A2Fqe4px0xS6oe7ULdvDdnYjS4sVVdTba6+trO9ET1qKEuLVbZ2VCxsAxAubXsD5nQ/SnAarOLcJScWYsOV0FvISWD6dSoy33sxqpfC4rD3MVnQNJJlU2BuGIQIfCP5ajLfQMdzQxqb0RNZ7h/HmaZ1YMwzKqBUsFXMYzIwPNZnDeyoD51emQXtfXpQGTVRxbs3hsQQZYkZgbh7ZWFv61sas2akM1FihPZdO+xMzMztiI+65rWjTLlKrbyOn0rJdm+EycNgxGLxQvKid1Etw1kXwgEbBmI+BXRWNNkXqqyXZTshGcOJMXGsk8zNNIzi5Bk1A19LfJNCtZahRU+DFq4urA9bHY9D0PoaXNEHUq2oI9D86i16zkXFxMyDuT3pd0LK2XKsZ+8YSDmIAKixFszZetW9pE2IkHRrK/6gMrfIHvUYQY+yaAHmLcxezKrKWs2UuDctZ2z5b5cwBsKjquJww/E6LHGTa8wd1OV1AOVkzAC2hF31Nl1uouIqTlN0byVxlJ9vJvgmpIaiqLD8dikNp1EcgzASoxIORlRsjiz27wso0s3dsRe1WkEzEBo3WZCAQSQGsRcWdeVvkDfek4rhccjBitnUhg68rXAdRcjcWkcWP5jVJiOANE2dSzKW+8EfJI4zFyOWwYlhEvkAiEDc0GgTiC3Aa6MdlcWv7N4W+CalZqp8djS06QqQFAMk5YAgpqqIA2hLMb38gnqKPD4iMkiCXKQcuQ6rexIARreQJ5SNBRFxnoA1A+1MvjTT8yXYfK+IfQ+9OxYlWF1YMOoN6aiQ58jsd6jfZAv8tjH6DVP0HQfFqdz0WegQMU6+Ncw/NHr9UOo+C1OQ4tX8JBtuPMe43HzSL01PCrWLC5Gx2YezDUUVLzUm9QArr4Wzj8sm/w4H9wfen4pSRcgqehIP7ihiRnoZ6Zz0M1DDpaosmPynnVgPzDmW3qRqPkU5eiL0XCknDC4II6g3H1pWaocuDUm4GVvzKcp+bb/N6SBIuxDjoeVvqOU/QUMTqKoqY9dmup6Np9Dsfg1JvQHno81JoEUBtRXoqINQBkUkMQCw2NhcX6Hyqo4twR5ZO8SUqwByqdlORlBBGuhYtY31Aq4pD0GckxGKQGLXnYLG5vIVDOV1cacqLnJbcuBVrieKRxsqO4DG1r+pCgkjQXOlSiag43hiSEk3DFCmZSQcuvwbEki9FSVmDC6kEHzBBB+RRis3N2fkibPCQbG4UctvAgsvhbLGrWv5m9Px8YljNpUzDNkUgZXZspcnKTlsBpe+pBoq+o6hwcXjdQwJ19DofMbbg6fFCqhfCsRDKzyxqobMY2cBbtlOu2ts19+lV2K4RPGc8Tlj94TlIV3LP3ihi1wdQidFQNYG+jMvZx42Z4WJGXlQN3ZDJlEYBGmUKuWx8ix3Y1IxfGGwyqrnv3ytI55UbIoA5QBZmLkKq+d99KgLD8Rk7xUnUyd5GwCWAuYGRWk7oiwLtITqQAqL1qylcRyJHG5DOGKxtd1slrnU5lGoGhtc7Uzw3iUDEshClzc30LczKCL7glGtbe16j8X4OHYyDMzkrltl5WRHCc5IKpmYsQNST00oLb7eV/mKV/qXnT6gXHyB71IjmDC6kEHYggj6iqgTNhsNeRu8dVRQL2BeyooDHXVrXY9SdNqgYDiscjuXKxEZSroSokGqs1zyuudXtmF7LfahjSzRK4s6hh0YA/3qmxHZSMg93y/wBLcyi+XNa+qkrGiXvoosLVMEsi7gSL1Wyt+k6H4I9qdhx6sbA8w3U3DD/idaDOzx4hGDyh2KhAWV7iwaPNZtMneSkX0AWOI9asI+NQSuQwZHBK94uYDxMqfeC1w2UkA7/S9xmqFjeFpJ1Rs2cOlgwcIUDaggkKSNR06UCsNi2YEoRKgZlubIxymxysOVxe4vYbb06mOUkA3Rvyvyk+x2b4Jqpx2BlRV7kkLEiKiqdTdlEjOpsHsg0F9ST1pg8eZSyTIHUZtbWZsov/ACzoRdo0BvqxNtKhjSF6IvVVhZVYfdSZcviRudVIJBGu1iCOU20NPfa2HjU/7ku6/TxD6fNDE6klqZimDC6kEdQb0sNQOZ6MyedN0KoKLFq2gOvmNiPdTqKdJqPNCreJQbbdR7HcUgQuvhe4/K+v0bf63oJVqUDUVcZbxqU9d1/UNvm1SUYEXBuOooDZQRYgEeYP/amfsVvAxT08S/pO3xapFqFqCP37r41uPzJr9V3HxenosQrDlIP/AL5jypdNy4VW1I16jQ/Ua0DtFao/dOvhbMOjaH9Q/wAigMaBo4KH12+GGlA8RTTNThakGqEFqK9Gy3pGWoFChJCGFmAI6EXoA0oNVFZN2ciY7uo1squyqLksbD3JoVa2oqKzD8Rlw5s+eQKjZWc2LlVXPbKOYszKqra+jG9TsJxKKWQZEuXjDs5FuUXVDc73JYD2J2qxvUBuEqI5Ei+6zgAsLmwtlsoJ05bgW0F6yION7OJl+4G/IA5ukfKIy4DakqgIUDQZiRvSVfEYbMPFHnjyAkuFRiFcGVjcWCgi+7P02WrPhY3ZiCSVSCME5RoAosdgCCb+Sg3pzBdplYlZFIIbKXUExm5IS1+bmsSBb+4oJHDu0ccwUWILaWsWUErnylrWDWB09uopcvBIXYMABa4IGUqwKhCrKQRYAW0tbXqaPDNCZCY7Z2RXYrexXwqT5fht109Kqv8AR5omd45C2bwgWFmeV3Zm8iozg+ZOW1BO4ziMQjqYUvGoBbLYsQLkrkPoqqLX8ZPlUTBcXFmjxKlyjKe8sctpWAGXNYgByUFt8l6jYbtA6uuewjDHNy5Soa+RWDeYCtIxGwIFX0csUjA8rMu1xzC1jsdR4gfmgPDvcXhkzD8r3OxI0bxDUEa32p3/AFDL/MBT1Oq/rGg+bVVv2eAdMjFUVbEZmDXzBs2YHXzFjprpSuJcaeOUKEBTQEtdbk3ZirbZVRSST6CguhJfUa03iMOrizqGGm/obj9wDVPheIQSWKP3TkZiui9NCp5SeYeutWHeyL4hnHVN/wBJ/wAE0Eebgg7po4zYO4d812z2tdTrscq/v1oYBZY1YzvZQi6kg2YAl2Ftl2sPSpsOKVtjqNxsR7g6inqChwmKHKZnClxmTQrIqs1o87Lobi243q1jd7XVllXyNwG+GHKf2pOL4UklzqrFMhZTY5ddLbG1zb3qpk4TPCbwkFM2bKnKbAWC5ToRZUX5Y0F2mMW9jdT0bQ/B2PxUgGs/HxpgMs6q1rlzYjlUAMQhvfnJA9FJq5w0IsGQsFOuU6i3sdvigPEY9E8TAGxa29lG5PQetPpqLjz1qqx3AjIZDfxlLg35kQaJceEZtT7mo8U2JhspGexVACDzXA5u8F7DxXuPKqjQAU0cGt7rdD1XT6jY1Ew/HkYagqTtfRWNyOVtjsas4yCLggjqNaBkO67gOOq6N+k6H605FiVbQHXodD9DTtqbliDeIA+9EO0Vqj9yw8Df8W1HwdxR/areNSvqNR9Rt80D9JbWgsgIuCCPSiaqIj4IDVCUPpt8qdKR3jr4lzDqu/6T/ipRpN6imo8UrbHXpsfoadFNyQK3iAP9/rTfcMvha46Nr++9FSLURWo/2u3jUr67j6in0kBGhvVCr0VKFCiIWagHoUKyoMoNiQLjUHp5adN6YnwCPrbKQ2fMuhzZSt7+ZykihQoKUcBeE5ojpYjMDZgtx5HQ5UFgOrEmm8Dxsx5gwuG57rslkLuoUnUKoQaWuWNChRV2BHiE513XUHdc3lmH+DVdjOz5JLwtqdSGvdmBLDn3F2CX9EAoUKIW+ZO5w6Owc88khN2ypYtqdyzG3sTVivEI3ZojqQNQRcHy/wA0KFAxieAIwOU5eYvY8yZiDrkPrzWHmKrWwsuH8sy3VbFrrkuqRix1BuS5I6WoUKKkwcfilYI6nNmyhwNL5mC21zC+UmrQK4F0bMOj7/DD/INChRKXFjgWysCrdDr+4qYKKhQInwiSCzqG96iYzhbmHu43sddWHlrYabAG30oqFVEFMZPAyK3MpISxINr2VTm3OzMfe1WMPEm7gzMARqwA8kG2vmdL/NChQAcNinS6qU8Q0sLFhzaDS9jv6mi+xth4vu7ayAtYAZVOnKpNtAAKFCgYj7Rm7ra5VTzbXbMEAI8uY/tVrgsZ3ga4tlYr6Eje3pehQoJNqS1ChVRHfDi9xdT1XT9tjSGd13s4/SfpsaFCooQ4pX2+lOmioUUVqBNChVBU02EU6jlPVdKFCgMRyDZlPqRr+1FQoVB//9k="/>
          <p:cNvSpPr>
            <a:spLocks noChangeAspect="1" noChangeArrowheads="1"/>
          </p:cNvSpPr>
          <p:nvPr/>
        </p:nvSpPr>
        <p:spPr bwMode="auto">
          <a:xfrm>
            <a:off x="0" y="-8413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76725"/>
            <a:ext cx="32051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9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2057400" y="533400"/>
            <a:ext cx="6324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Lease Rider</a:t>
            </a:r>
            <a:endParaRPr lang="en-US" altLang="en-US" sz="3600" dirty="0">
              <a:ea typeface="Traja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18500"/>
            <a:ext cx="73914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lease rider is an addition to the lease indicating a specific condition, for example, a construction project taking place during the lease term.</a:t>
            </a: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3810000"/>
            <a:ext cx="3810000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2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2045677" y="4572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Harvard University Parking</a:t>
            </a:r>
            <a:endParaRPr lang="en-US" altLang="en-US" sz="3600" dirty="0"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409700" y="1676400"/>
            <a:ext cx="6705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Students may rent a space from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hlinkClick r:id="rId2"/>
              </a:rPr>
              <a:t>University parking office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 ($1,650.00+/year)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Parking Questions: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n-cs"/>
                <a:hlinkClick r:id="rId3"/>
              </a:rPr>
              <a:t>parking@harvard.edu</a:t>
            </a:r>
            <a:endParaRPr lang="en-US" dirty="0">
              <a:solidFill>
                <a:schemeClr val="tx1"/>
              </a:solidFill>
              <a:latin typeface="Georgia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617.496.7827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12" y="4114800"/>
            <a:ext cx="4391088" cy="214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371600" y="5334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Cambridge Parking</a:t>
            </a:r>
            <a:endParaRPr lang="en-US" altLang="en-US" sz="3600" dirty="0">
              <a:ea typeface="Trajan Pro" pitchFamily="18" charset="0"/>
            </a:endParaRPr>
          </a:p>
          <a:p>
            <a:pPr eaLnBrk="1" hangingPunct="1"/>
            <a:endParaRPr lang="en-US" altLang="en-US" dirty="0"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3048000" y="1828800"/>
            <a:ext cx="506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Parking in Cambridge is by permit; you must register your vehicle in Massachusetts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subject to state tax and local insurance rates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).</a:t>
            </a:r>
            <a:endParaRPr lang="en-US" altLang="en-US" sz="2200" dirty="0">
              <a:solidFill>
                <a:schemeClr val="tx1"/>
              </a:solidFill>
              <a:latin typeface="Georgia" pitchFamily="18" charset="0"/>
              <a:ea typeface="Franklin Gothic Book"/>
            </a:endParaRPr>
          </a:p>
          <a:p>
            <a:pPr eaLnBrk="1" hangingPunct="1"/>
            <a:endParaRPr lang="en-US" altLang="en-US" sz="2200" i="1" dirty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</a:rPr>
              <a:t>Apartments usually do not include parking; if advertised, make sure it is stated on the lease.</a:t>
            </a:r>
          </a:p>
          <a:p>
            <a:pPr eaLnBrk="1" hangingPunct="1"/>
            <a:endParaRPr lang="en-US" altLang="en-US" dirty="0">
              <a:ea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54" y="19050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68704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3200" dirty="0">
                <a:latin typeface="Georgia" pitchFamily="18" charset="0"/>
                <a:ea typeface="Trajan Pro" pitchFamily="18" charset="0"/>
              </a:rPr>
              <a:t>Where do HGSE Students Live</a:t>
            </a:r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?</a:t>
            </a:r>
            <a:endParaRPr lang="en-US" altLang="en-US" sz="3600" dirty="0">
              <a:ea typeface="Trajan Pro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409700" y="1995488"/>
            <a:ext cx="7086600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</a:t>
            </a:r>
            <a:r>
              <a:rPr lang="en-US" altLang="en-US" dirty="0">
                <a:latin typeface="Georgia" pitchFamily="18" charset="0"/>
                <a:cs typeface="Arial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Cambridge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Somerville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Medford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Belmont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Watertown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Allston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Brookline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Brighton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∙ </a:t>
            </a:r>
            <a:r>
              <a:rPr lang="en-US" altLang="en-US" i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Everywhere</a:t>
            </a: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31667" r="35677" b="18500"/>
          <a:stretch>
            <a:fillRect/>
          </a:stretch>
        </p:blipFill>
        <p:spPr bwMode="auto">
          <a:xfrm>
            <a:off x="3886200" y="1905679"/>
            <a:ext cx="4610100" cy="402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2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1127125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Public Transportation</a:t>
            </a:r>
          </a:p>
          <a:p>
            <a:pPr eaLnBrk="1" hangingPunct="1"/>
            <a:endParaRPr lang="en-US" altLang="en-US" dirty="0"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409700" y="2209800"/>
            <a:ext cx="708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MBTA bus and subway “the T”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Discounted semester passes available for HGSE students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Franklin Gothic Book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03663"/>
            <a:ext cx="3062287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9061" r="8893" b="11805"/>
          <a:stretch/>
        </p:blipFill>
        <p:spPr bwMode="auto">
          <a:xfrm rot="20074844">
            <a:off x="3954649" y="4013629"/>
            <a:ext cx="2366388" cy="1562733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825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1127125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Can I bring my pet?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409700" y="2209800"/>
            <a:ext cx="708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A limited number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of HUH properties allow pets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Please contact HUH for complete rules &amp; regulations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Make sure your lease/landlord clearly grants permission to have pets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84688"/>
            <a:ext cx="30353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5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1127125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Contact Information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676401" y="2082800"/>
            <a:ext cx="6481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Harvard University Housing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(Including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Cronkhite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):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General questions: </a:t>
            </a:r>
            <a:r>
              <a:rPr lang="en-US" sz="2000" dirty="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huhousing@harvard.edu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; 617.496.7827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Application questions: </a:t>
            </a:r>
            <a:r>
              <a:rPr lang="en-US" sz="20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housingapp@harvard.edu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; 617.496.4449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Lease questions: </a:t>
            </a:r>
            <a:r>
              <a:rPr lang="en-US" sz="20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leasing@harvard.edu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;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n-cs"/>
              </a:rPr>
              <a:t>617.496.1459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Georgia" panose="02040502050405020303" pitchFamily="18" charset="0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GSAS Residence Halls: 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+mn-cs"/>
                <a:hlinkClick r:id="rId5"/>
              </a:rPr>
              <a:t>gsasreslife@fas.harvard.edu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+mn-cs"/>
              </a:rPr>
              <a:t>; 617495.5060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1127125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How much does it cost to live</a:t>
            </a:r>
          </a:p>
          <a:p>
            <a:pPr algn="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in the Cambridge/Boston Area?</a:t>
            </a:r>
            <a:endParaRPr lang="en-US" altLang="en-US" sz="3600" dirty="0">
              <a:ea typeface="Trajan Pro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43000" y="2438400"/>
            <a:ext cx="7353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Rent in the Cambridge/Boston areas can range from $933/month for a room in a shared apartment to $5,967/month for a 3-bedroom apartment + utilities.</a:t>
            </a:r>
            <a:endParaRPr lang="en-US" altLang="en-US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14800"/>
            <a:ext cx="3511006" cy="19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4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524000" y="8382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Types of Housing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666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1582856" y="1828800"/>
            <a:ext cx="708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 sz="1200" u="sng" dirty="0">
              <a:solidFill>
                <a:schemeClr val="tx1"/>
              </a:solidFill>
              <a:latin typeface="Georgia" pitchFamily="18" charset="0"/>
              <a:ea typeface="Trajan Pro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Georgia" pitchFamily="18" charset="0"/>
                <a:ea typeface="Trajan Pro" pitchFamily="18" charset="0"/>
              </a:rPr>
              <a:t>Harvard University Housing (HUH)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2400" dirty="0" err="1">
                <a:solidFill>
                  <a:schemeClr val="tx1"/>
                </a:solidFill>
                <a:latin typeface="Georgia" pitchFamily="18" charset="0"/>
                <a:ea typeface="Trajan Pro" pitchFamily="18" charset="0"/>
              </a:rPr>
              <a:t>Cronkhite</a:t>
            </a:r>
            <a:r>
              <a:rPr lang="en-US" altLang="en-US" sz="2400" dirty="0">
                <a:solidFill>
                  <a:schemeClr val="tx1"/>
                </a:solidFill>
                <a:latin typeface="Georgia" pitchFamily="18" charset="0"/>
                <a:ea typeface="Trajan Pro" pitchFamily="18" charset="0"/>
              </a:rPr>
              <a:t> Residence Hall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Trajan Pro" pitchFamily="18" charset="0"/>
              </a:rPr>
              <a:t>(part of HUH)</a:t>
            </a:r>
            <a:endParaRPr lang="en-US" altLang="en-US" sz="2400" dirty="0">
              <a:solidFill>
                <a:schemeClr val="tx1"/>
              </a:solidFill>
              <a:latin typeface="Georgia" pitchFamily="18" charset="0"/>
              <a:ea typeface="Trajan Pro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Georgia" pitchFamily="18" charset="0"/>
                <a:ea typeface="Trajan Pro" pitchFamily="18" charset="0"/>
              </a:rPr>
              <a:t>GSAS Residence Halls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Georgia" pitchFamily="18" charset="0"/>
                <a:ea typeface="Trajan Pro" pitchFamily="18" charset="0"/>
              </a:rPr>
              <a:t>Private Rentals</a:t>
            </a:r>
          </a:p>
        </p:txBody>
      </p:sp>
    </p:spTree>
    <p:extLst>
      <p:ext uri="{BB962C8B-B14F-4D97-AF65-F5344CB8AC3E}">
        <p14:creationId xmlns:p14="http://schemas.microsoft.com/office/powerpoint/2010/main" val="140480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09700" y="1246188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Harvard University Housing</a:t>
            </a:r>
            <a:endParaRPr lang="en-US" altLang="en-US" sz="2400" dirty="0">
              <a:latin typeface="Georgia" pitchFamily="18" charset="0"/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219200" y="2032000"/>
            <a:ext cx="701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Main application season: March 1 – May 1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$1,716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/month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(studio)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 - $5,364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/moth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(3-bedroom)</a:t>
            </a:r>
          </a:p>
          <a:p>
            <a:pPr marL="342900" lvl="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Lease start dates vary - usually July 1 - June 30</a:t>
            </a:r>
          </a:p>
          <a:p>
            <a:pPr marL="342900" lvl="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All utilities included</a:t>
            </a:r>
          </a:p>
          <a:p>
            <a:pPr marL="342900" lvl="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latin typeface="Georgia" pitchFamily="18" charset="0"/>
                <a:cs typeface="+mn-cs"/>
              </a:rPr>
              <a:t>Monthly payment: check, credit card, student bill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No last month’s rent,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security deposit, 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“finder” fees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Franklin Gothic Book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Franklin Gothic Book"/>
              <a:ea typeface="+mn-ea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4" t="43481" r="8797" b="42592"/>
          <a:stretch>
            <a:fillRect/>
          </a:stretch>
        </p:blipFill>
        <p:spPr bwMode="auto">
          <a:xfrm>
            <a:off x="2792412" y="5207000"/>
            <a:ext cx="52847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60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028700" y="9906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3600" dirty="0" err="1">
                <a:latin typeface="Georgia" panose="02040502050405020303" pitchFamily="18" charset="0"/>
                <a:ea typeface="Trajan Pro" pitchFamily="18" charset="0"/>
              </a:rPr>
              <a:t>Cronkhite</a:t>
            </a:r>
            <a:r>
              <a:rPr lang="en-US" altLang="en-US" sz="3600" dirty="0">
                <a:latin typeface="Georgia" panose="02040502050405020303" pitchFamily="18" charset="0"/>
                <a:ea typeface="Trajan Pro" pitchFamily="18" charset="0"/>
              </a:rPr>
              <a:t> Graduate Center</a:t>
            </a:r>
          </a:p>
          <a:p>
            <a:pPr algn="r" eaLnBrk="1" hangingPunct="1"/>
            <a:r>
              <a:rPr lang="en-US" altLang="en-US" sz="2800" dirty="0">
                <a:latin typeface="Georgia" panose="02040502050405020303" pitchFamily="18" charset="0"/>
                <a:ea typeface="Trajan Pro" pitchFamily="18" charset="0"/>
              </a:rPr>
              <a:t>(part of HUH)</a:t>
            </a:r>
            <a:endParaRPr lang="en-US" altLang="en-US" sz="3600" dirty="0">
              <a:latin typeface="Georgia" panose="02040502050405020303" pitchFamily="18" charset="0"/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028700" y="2082800"/>
            <a:ext cx="7086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Single students only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(120 rooms)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a-DK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July 1 – June 30</a:t>
            </a:r>
            <a:r>
              <a:rPr lang="da-DK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a-DK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Rate: $1,206 - $1,578 </a:t>
            </a:r>
            <a:r>
              <a:rPr lang="da-DK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(per month) +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$6,610 mandatory meal plan.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a-DK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Term billed and monthly options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Applications March 1 - May 1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27454" r="16895" b="28181"/>
          <a:stretch>
            <a:fillRect/>
          </a:stretch>
        </p:blipFill>
        <p:spPr bwMode="auto">
          <a:xfrm>
            <a:off x="3657600" y="5091113"/>
            <a:ext cx="20558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28667" r="18750" b="28168"/>
          <a:stretch>
            <a:fillRect/>
          </a:stretch>
        </p:blipFill>
        <p:spPr bwMode="auto">
          <a:xfrm>
            <a:off x="5773737" y="5093494"/>
            <a:ext cx="1962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2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676400" y="10668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Graduate Commons @ HUH</a:t>
            </a:r>
          </a:p>
          <a:p>
            <a:pPr eaLnBrk="1" hangingPunct="1"/>
            <a:endParaRPr lang="en-US" altLang="en-US" dirty="0">
              <a:ea typeface="Trajan Pro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828800" y="2206625"/>
            <a:ext cx="60213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Interdisciplinary, community-based program for Harvard graduate students, faculty, staff, and their families living in </a:t>
            </a: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  <a:hlinkClick r:id="rId2"/>
              </a:rPr>
              <a:t>HUH properties</a:t>
            </a:r>
            <a:endParaRPr lang="en-US" altLang="en-US" dirty="0">
              <a:solidFill>
                <a:schemeClr val="tx1"/>
              </a:solidFill>
              <a:latin typeface="Georgia" pitchFamily="18" charset="0"/>
              <a:ea typeface="Franklin Gothic Book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2"/>
          <a:stretch>
            <a:fillRect/>
          </a:stretch>
        </p:blipFill>
        <p:spPr bwMode="auto">
          <a:xfrm>
            <a:off x="6645276" y="5311775"/>
            <a:ext cx="14239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6" y="4362450"/>
            <a:ext cx="15859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362450"/>
            <a:ext cx="11445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5311775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602398" y="867263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dirty="0">
                <a:latin typeface="Georgia" pitchFamily="18" charset="0"/>
                <a:ea typeface="Trajan Pro" pitchFamily="18" charset="0"/>
              </a:rPr>
              <a:t>HUH View &amp; Select Process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466725" y="1828800"/>
            <a:ext cx="82105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Applications submitted (March 1 - May 1) are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randomly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 assigned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hlinkClick r:id="rId2"/>
              </a:rPr>
              <a:t>view &amp; select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 dates in early May</a:t>
            </a:r>
          </a:p>
          <a:p>
            <a:pPr lvl="0">
              <a:defRPr/>
            </a:pPr>
            <a:endParaRPr lang="en-US" sz="800" dirty="0">
              <a:solidFill>
                <a:schemeClr val="tx1"/>
              </a:solidFill>
              <a:latin typeface="Georgia" pitchFamily="18" charset="0"/>
            </a:endParaRP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On your "View" date you can see details about available units; you can only choose a unit on your “Select” date</a:t>
            </a:r>
          </a:p>
          <a:p>
            <a:pPr lvl="0">
              <a:defRPr/>
            </a:pPr>
            <a:endParaRPr lang="en-US" sz="800" dirty="0">
              <a:solidFill>
                <a:schemeClr val="tx1"/>
              </a:solidFill>
              <a:latin typeface="Georgia" pitchFamily="18" charset="0"/>
            </a:endParaRP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Once you select a unit, HUH will email lease documents to you within two business days</a:t>
            </a:r>
          </a:p>
          <a:p>
            <a:pPr lvl="0">
              <a:defRPr/>
            </a:pPr>
            <a:endParaRPr lang="en-US" sz="800" dirty="0">
              <a:solidFill>
                <a:schemeClr val="tx1"/>
              </a:solidFill>
              <a:latin typeface="Georgia" pitchFamily="18" charset="0"/>
            </a:endParaRP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Questions? email leasing@harvard.edu or call 617.495.1459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</a:rPr>
              <a:t>Each select window has approximately 400 applicants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Franklin Gothic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471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 bwMode="auto">
          <a:xfrm>
            <a:off x="1409700" y="965200"/>
            <a:ext cx="708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500" kern="1200" baseline="0">
                <a:solidFill>
                  <a:srgbClr val="A51C30"/>
                </a:solidFill>
                <a:latin typeface="Trajan Pro" pitchFamily="18" charset="0"/>
                <a:ea typeface="+mn-ea"/>
                <a:cs typeface="Trajan Pro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A51C30"/>
                </a:solidFill>
                <a:effectLst/>
                <a:uLnTx/>
                <a:uFillTx/>
                <a:latin typeface="Georgia" panose="02040502050405020303" pitchFamily="18" charset="0"/>
              </a:rPr>
              <a:t>Graduate School of Arts &amp; Science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A51C30"/>
                </a:solidFill>
                <a:effectLst/>
                <a:uLnTx/>
                <a:uFillTx/>
                <a:latin typeface="Georgia" panose="02040502050405020303" pitchFamily="18" charset="0"/>
              </a:rPr>
              <a:t>(GSAS) Residence Halls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A51C30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A51C30"/>
              </a:solidFill>
              <a:effectLst/>
              <a:uLnTx/>
              <a:uFillTx/>
              <a:latin typeface="Trajan Pro" pitchFamily="18" charset="0"/>
              <a:ea typeface="+mn-ea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028700" y="1920875"/>
            <a:ext cx="72771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6E6E6E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Single students only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(20 rooms) </a:t>
            </a:r>
            <a:endParaRPr lang="en-US" altLang="en-US" dirty="0">
              <a:solidFill>
                <a:schemeClr val="tx1"/>
              </a:solidFill>
              <a:latin typeface="Georgia" pitchFamily="18" charset="0"/>
              <a:ea typeface="Franklin Gothic Book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August 23, 2019 - May 22, 2020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Rate: $7,402 - $11,622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(per academic year)</a:t>
            </a: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+ $2,426 mandatory meal plan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Term billed in two installments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Application deadline: May 1 </a:t>
            </a:r>
            <a:r>
              <a:rPr lang="en-US" altLang="en-US" sz="2000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(5 pm EDT)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eorgia" pitchFamily="18" charset="0"/>
                <a:ea typeface="Franklin Gothic Book"/>
              </a:rPr>
              <a:t>Rooms are randomly assigned via lottery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81" y="4981575"/>
            <a:ext cx="2154238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90305"/>
            <a:ext cx="21431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057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</TotalTime>
  <Words>761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Garamond Pro Semibold</vt:lpstr>
      <vt:lpstr>Arial</vt:lpstr>
      <vt:lpstr>Calibri</vt:lpstr>
      <vt:lpstr>Franklin Gothic Book</vt:lpstr>
      <vt:lpstr>Georgia</vt:lpstr>
      <vt:lpstr>Trajan Pro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HGSE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swmaint</dc:creator>
  <cp:lastModifiedBy>Galindo, Alex Andres</cp:lastModifiedBy>
  <cp:revision>96</cp:revision>
  <dcterms:created xsi:type="dcterms:W3CDTF">2014-10-16T13:33:18Z</dcterms:created>
  <dcterms:modified xsi:type="dcterms:W3CDTF">2019-03-22T13:37:06Z</dcterms:modified>
</cp:coreProperties>
</file>